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71" d="100"/>
          <a:sy n="71" d="100"/>
        </p:scale>
        <p:origin x="-4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ar-IQ"/>
  <c:chart>
    <c:autoTitleDeleted val="1"/>
    <c:plotArea>
      <c:layout>
        <c:manualLayout>
          <c:layoutTarget val="inner"/>
          <c:xMode val="edge"/>
          <c:yMode val="edge"/>
          <c:x val="0.13282732447817835"/>
          <c:y val="7.0967741935484413E-2"/>
          <c:w val="0.82922201138520002"/>
          <c:h val="0.56129032258064515"/>
        </c:manualLayout>
      </c:layout>
      <c:lineChart>
        <c:grouping val="standard"/>
        <c:ser>
          <c:idx val="0"/>
          <c:order val="0"/>
          <c:tx>
            <c:strRef>
              <c:f>Sheet1!$A$2</c:f>
              <c:strCache>
                <c:ptCount val="1"/>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numRef>
              <c:f>Sheet1!$B$1:$O$1</c:f>
              <c:numCache>
                <c:formatCode>General</c:formatCode>
                <c:ptCount val="14"/>
                <c:pt idx="0">
                  <c:v>24</c:v>
                </c:pt>
                <c:pt idx="1">
                  <c:v>18</c:v>
                </c:pt>
                <c:pt idx="2">
                  <c:v>12</c:v>
                </c:pt>
                <c:pt idx="3">
                  <c:v>6</c:v>
                </c:pt>
                <c:pt idx="4">
                  <c:v>0</c:v>
                </c:pt>
                <c:pt idx="5">
                  <c:v>6</c:v>
                </c:pt>
                <c:pt idx="6">
                  <c:v>9</c:v>
                </c:pt>
                <c:pt idx="7">
                  <c:v>12</c:v>
                </c:pt>
                <c:pt idx="8">
                  <c:v>18</c:v>
                </c:pt>
                <c:pt idx="9">
                  <c:v>24</c:v>
                </c:pt>
                <c:pt idx="10">
                  <c:v>30</c:v>
                </c:pt>
                <c:pt idx="11">
                  <c:v>36</c:v>
                </c:pt>
                <c:pt idx="12">
                  <c:v>42</c:v>
                </c:pt>
                <c:pt idx="13">
                  <c:v>48</c:v>
                </c:pt>
              </c:numCache>
            </c:numRef>
          </c:cat>
          <c:val>
            <c:numRef>
              <c:f>Sheet1!$B$2:$O$2</c:f>
              <c:numCache>
                <c:formatCode>General</c:formatCode>
                <c:ptCount val="14"/>
                <c:pt idx="0">
                  <c:v>42</c:v>
                </c:pt>
                <c:pt idx="1">
                  <c:v>68</c:v>
                </c:pt>
                <c:pt idx="2">
                  <c:v>90</c:v>
                </c:pt>
                <c:pt idx="3">
                  <c:v>85</c:v>
                </c:pt>
                <c:pt idx="4">
                  <c:v>80</c:v>
                </c:pt>
                <c:pt idx="5">
                  <c:v>65</c:v>
                </c:pt>
                <c:pt idx="6">
                  <c:v>60</c:v>
                </c:pt>
                <c:pt idx="7">
                  <c:v>40</c:v>
                </c:pt>
                <c:pt idx="8">
                  <c:v>35</c:v>
                </c:pt>
                <c:pt idx="9">
                  <c:v>15</c:v>
                </c:pt>
                <c:pt idx="10">
                  <c:v>11</c:v>
                </c:pt>
                <c:pt idx="11">
                  <c:v>9</c:v>
                </c:pt>
                <c:pt idx="12">
                  <c:v>3</c:v>
                </c:pt>
                <c:pt idx="13">
                  <c:v>0</c:v>
                </c:pt>
              </c:numCache>
            </c:numRef>
          </c:val>
        </c:ser>
        <c:marker val="1"/>
        <c:axId val="89819776"/>
        <c:axId val="82798464"/>
      </c:lineChart>
      <c:catAx>
        <c:axId val="89819776"/>
        <c:scaling>
          <c:orientation val="minMax"/>
        </c:scaling>
        <c:axPos val="b"/>
        <c:numFmt formatCode="General" sourceLinked="1"/>
        <c:tickLblPos val="nextTo"/>
        <c:spPr>
          <a:ln w="3175">
            <a:solidFill>
              <a:srgbClr val="000000"/>
            </a:solidFill>
            <a:prstDash val="solid"/>
          </a:ln>
        </c:spPr>
        <c:txPr>
          <a:bodyPr rot="0" vert="horz"/>
          <a:lstStyle/>
          <a:p>
            <a:pPr>
              <a:defRPr lang="en-US" sz="1025" b="1" i="0" u="none" strike="noStrike" baseline="0">
                <a:solidFill>
                  <a:srgbClr val="000000"/>
                </a:solidFill>
                <a:latin typeface="Arial"/>
                <a:ea typeface="Arial"/>
                <a:cs typeface="Arial"/>
              </a:defRPr>
            </a:pPr>
            <a:endParaRPr lang="ar-IQ"/>
          </a:p>
        </c:txPr>
        <c:crossAx val="82798464"/>
        <c:crosses val="autoZero"/>
        <c:auto val="1"/>
        <c:lblAlgn val="ctr"/>
        <c:lblOffset val="100"/>
        <c:tickLblSkip val="1"/>
        <c:tickMarkSkip val="1"/>
      </c:catAx>
      <c:valAx>
        <c:axId val="82798464"/>
        <c:scaling>
          <c:orientation val="minMax"/>
          <c:max val="120"/>
        </c:scaling>
        <c:axPos val="l"/>
        <c:title>
          <c:tx>
            <c:rich>
              <a:bodyPr/>
              <a:lstStyle/>
              <a:p>
                <a:pPr>
                  <a:defRPr lang="en-US" sz="1000" b="1" i="0" u="none" strike="noStrike" baseline="0">
                    <a:solidFill>
                      <a:srgbClr val="000000"/>
                    </a:solidFill>
                    <a:latin typeface="Arial"/>
                    <a:ea typeface="Arial"/>
                    <a:cs typeface="Arial"/>
                  </a:defRPr>
                </a:pPr>
                <a:r>
                  <a:rPr lang="ar-IQ"/>
                  <a:t>(% الاخصاب)</a:t>
                </a:r>
              </a:p>
            </c:rich>
          </c:tx>
          <c:layout>
            <c:manualLayout>
              <c:xMode val="edge"/>
              <c:yMode val="edge"/>
              <c:x val="2.0872865275142476E-2"/>
              <c:y val="0.24838709677419524"/>
            </c:manualLayout>
          </c:layout>
          <c:spPr>
            <a:noFill/>
            <a:ln w="25400">
              <a:noFill/>
            </a:ln>
          </c:spPr>
        </c:title>
        <c:numFmt formatCode="General" sourceLinked="1"/>
        <c:tickLblPos val="nextTo"/>
        <c:spPr>
          <a:ln w="3175">
            <a:solidFill>
              <a:srgbClr val="000000"/>
            </a:solidFill>
            <a:prstDash val="solid"/>
          </a:ln>
        </c:spPr>
        <c:txPr>
          <a:bodyPr rot="0" vert="horz"/>
          <a:lstStyle/>
          <a:p>
            <a:pPr>
              <a:defRPr lang="en-US" sz="1025" b="1" i="0" u="none" strike="noStrike" baseline="0">
                <a:solidFill>
                  <a:srgbClr val="000000"/>
                </a:solidFill>
                <a:latin typeface="Arial"/>
                <a:ea typeface="Arial"/>
                <a:cs typeface="Arial"/>
              </a:defRPr>
            </a:pPr>
            <a:endParaRPr lang="ar-IQ"/>
          </a:p>
        </c:txPr>
        <c:crossAx val="89819776"/>
        <c:crosses val="autoZero"/>
        <c:crossBetween val="midCat"/>
      </c:valAx>
      <c:spPr>
        <a:noFill/>
        <a:ln w="12700">
          <a:solidFill>
            <a:srgbClr val="808080"/>
          </a:solidFill>
          <a:prstDash val="solid"/>
        </a:ln>
      </c:spPr>
    </c:plotArea>
    <c:plotVisOnly val="1"/>
    <c:dispBlanksAs val="gap"/>
  </c:chart>
  <c:spPr>
    <a:noFill/>
    <a:ln>
      <a:noFill/>
    </a:ln>
  </c:spPr>
  <c:txPr>
    <a:bodyPr/>
    <a:lstStyle/>
    <a:p>
      <a:pPr>
        <a:defRPr sz="1200" b="1" i="0" u="none" strike="noStrike" baseline="0">
          <a:solidFill>
            <a:srgbClr val="000000"/>
          </a:solidFill>
          <a:latin typeface="Arial"/>
          <a:ea typeface="Arial"/>
          <a:cs typeface="Arial"/>
        </a:defRPr>
      </a:pPr>
      <a:endParaRPr lang="ar-IQ"/>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0.38825</cdr:x>
      <cdr:y>0.071</cdr:y>
    </cdr:from>
    <cdr:to>
      <cdr:x>0.38825</cdr:x>
      <cdr:y>0.645</cdr:y>
    </cdr:to>
    <cdr:sp macro="" textlink="">
      <cdr:nvSpPr>
        <cdr:cNvPr id="1025" name="Line 1"/>
        <cdr:cNvSpPr>
          <a:spLocks xmlns:a="http://schemas.openxmlformats.org/drawingml/2006/main" noChangeShapeType="1"/>
        </cdr:cNvSpPr>
      </cdr:nvSpPr>
      <cdr:spPr bwMode="auto">
        <a:xfrm xmlns:a="http://schemas.openxmlformats.org/drawingml/2006/main" flipV="1">
          <a:off x="1948889" y="209645"/>
          <a:ext cx="0" cy="1694879"/>
        </a:xfrm>
        <a:prstGeom xmlns:a="http://schemas.openxmlformats.org/drawingml/2006/main" prst="line">
          <a:avLst/>
        </a:prstGeom>
        <a:noFill xmlns:a="http://schemas.openxmlformats.org/drawingml/2006/main"/>
        <a:ln xmlns:a="http://schemas.openxmlformats.org/drawingml/2006/main" w="9525">
          <a:solidFill>
            <a:srgbClr val="000000"/>
          </a:solidFill>
          <a:prstDash val="dash"/>
          <a:round/>
          <a:headEnd/>
          <a:tailEnd/>
        </a:ln>
      </cdr:spPr>
    </cdr:sp>
  </cdr:relSizeAnchor>
  <cdr:relSizeAnchor xmlns:cdr="http://schemas.openxmlformats.org/drawingml/2006/chartDrawing">
    <cdr:from>
      <cdr:x>0.195</cdr:x>
      <cdr:y>0.09625</cdr:y>
    </cdr:from>
    <cdr:to>
      <cdr:x>0.31525</cdr:x>
      <cdr:y>0.18325</cdr:y>
    </cdr:to>
    <cdr:sp macro="" textlink="">
      <cdr:nvSpPr>
        <cdr:cNvPr id="1026" name="Text Box 2"/>
        <cdr:cNvSpPr txBox="1">
          <a:spLocks xmlns:a="http://schemas.openxmlformats.org/drawingml/2006/main" noChangeArrowheads="1"/>
        </cdr:cNvSpPr>
      </cdr:nvSpPr>
      <cdr:spPr bwMode="auto">
        <a:xfrm xmlns:a="http://schemas.openxmlformats.org/drawingml/2006/main">
          <a:off x="978837" y="284202"/>
          <a:ext cx="603616" cy="25688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1">
            <a:defRPr sz="1000"/>
          </a:pPr>
          <a:r>
            <a:rPr lang="ar-IQ" sz="1000" b="1" i="0" strike="noStrike">
              <a:solidFill>
                <a:srgbClr val="000000"/>
              </a:solidFill>
              <a:latin typeface="Arial"/>
              <a:cs typeface="Arial"/>
            </a:rPr>
            <a:t>الشبق</a:t>
          </a:r>
        </a:p>
      </cdr:txBody>
    </cdr:sp>
  </cdr:relSizeAnchor>
  <cdr:relSizeAnchor xmlns:cdr="http://schemas.openxmlformats.org/drawingml/2006/chartDrawing">
    <cdr:from>
      <cdr:x>0.59125</cdr:x>
      <cdr:y>0.3315</cdr:y>
    </cdr:from>
    <cdr:to>
      <cdr:x>0.7455</cdr:x>
      <cdr:y>0.44975</cdr:y>
    </cdr:to>
    <cdr:sp macro="" textlink="">
      <cdr:nvSpPr>
        <cdr:cNvPr id="1027" name="Text Box 3"/>
        <cdr:cNvSpPr txBox="1">
          <a:spLocks xmlns:a="http://schemas.openxmlformats.org/drawingml/2006/main" noChangeArrowheads="1"/>
        </cdr:cNvSpPr>
      </cdr:nvSpPr>
      <cdr:spPr bwMode="auto">
        <a:xfrm xmlns:a="http://schemas.openxmlformats.org/drawingml/2006/main">
          <a:off x="2967883" y="978837"/>
          <a:ext cx="774285" cy="34916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1">
            <a:defRPr sz="1000"/>
          </a:pPr>
          <a:r>
            <a:rPr lang="ar-IQ" sz="1000" b="1" i="0" strike="noStrike" dirty="0">
              <a:solidFill>
                <a:srgbClr val="000000"/>
              </a:solidFill>
              <a:latin typeface="Arial"/>
              <a:cs typeface="Arial"/>
            </a:rPr>
            <a:t>التبويض</a:t>
          </a:r>
        </a:p>
      </cdr:txBody>
    </cdr:sp>
  </cdr:relSizeAnchor>
  <cdr:relSizeAnchor xmlns:cdr="http://schemas.openxmlformats.org/drawingml/2006/chartDrawing">
    <cdr:from>
      <cdr:x>0.38825</cdr:x>
      <cdr:y>0.7625</cdr:y>
    </cdr:from>
    <cdr:to>
      <cdr:x>0.38825</cdr:x>
      <cdr:y>0.918</cdr:y>
    </cdr:to>
    <cdr:sp macro="" textlink="">
      <cdr:nvSpPr>
        <cdr:cNvPr id="1028" name="Line 4"/>
        <cdr:cNvSpPr>
          <a:spLocks xmlns:a="http://schemas.openxmlformats.org/drawingml/2006/main" noChangeShapeType="1"/>
        </cdr:cNvSpPr>
      </cdr:nvSpPr>
      <cdr:spPr bwMode="auto">
        <a:xfrm xmlns:a="http://schemas.openxmlformats.org/drawingml/2006/main">
          <a:off x="1948889" y="2251472"/>
          <a:ext cx="0" cy="459153"/>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sp>
  </cdr:relSizeAnchor>
  <cdr:relSizeAnchor xmlns:cdr="http://schemas.openxmlformats.org/drawingml/2006/chartDrawing">
    <cdr:from>
      <cdr:x>0.12675</cdr:x>
      <cdr:y>0.7625</cdr:y>
    </cdr:from>
    <cdr:to>
      <cdr:x>0.37325</cdr:x>
      <cdr:y>0.85175</cdr:y>
    </cdr:to>
    <cdr:sp macro="" textlink="">
      <cdr:nvSpPr>
        <cdr:cNvPr id="1029" name="Text Box 5"/>
        <cdr:cNvSpPr txBox="1">
          <a:spLocks xmlns:a="http://schemas.openxmlformats.org/drawingml/2006/main" noChangeArrowheads="1"/>
        </cdr:cNvSpPr>
      </cdr:nvSpPr>
      <cdr:spPr bwMode="auto">
        <a:xfrm xmlns:a="http://schemas.openxmlformats.org/drawingml/2006/main">
          <a:off x="636244" y="2251472"/>
          <a:ext cx="1237350" cy="2635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1">
            <a:defRPr sz="1000"/>
          </a:pPr>
          <a:r>
            <a:rPr lang="ar-IQ" sz="1000" b="1" i="0" strike="noStrike">
              <a:solidFill>
                <a:srgbClr val="000000"/>
              </a:solidFill>
              <a:latin typeface="Arial"/>
              <a:cs typeface="Arial"/>
            </a:rPr>
            <a:t>ساعة قبل نهاية الشبق</a:t>
          </a:r>
        </a:p>
      </cdr:txBody>
    </cdr:sp>
  </cdr:relSizeAnchor>
  <cdr:relSizeAnchor xmlns:cdr="http://schemas.openxmlformats.org/drawingml/2006/chartDrawing">
    <cdr:from>
      <cdr:x>0.52325</cdr:x>
      <cdr:y>0.7625</cdr:y>
    </cdr:from>
    <cdr:to>
      <cdr:x>0.66425</cdr:x>
      <cdr:y>0.93125</cdr:y>
    </cdr:to>
    <cdr:sp macro="" textlink="">
      <cdr:nvSpPr>
        <cdr:cNvPr id="1030" name="Text Box 6"/>
        <cdr:cNvSpPr txBox="1">
          <a:spLocks xmlns:a="http://schemas.openxmlformats.org/drawingml/2006/main" noChangeArrowheads="1"/>
        </cdr:cNvSpPr>
      </cdr:nvSpPr>
      <cdr:spPr bwMode="auto">
        <a:xfrm xmlns:a="http://schemas.openxmlformats.org/drawingml/2006/main">
          <a:off x="2626545" y="2251472"/>
          <a:ext cx="707774" cy="49827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1">
            <a:defRPr sz="1000"/>
          </a:pPr>
          <a:r>
            <a:rPr lang="ar-IQ" sz="1000" b="1" i="0" strike="noStrike">
              <a:solidFill>
                <a:srgbClr val="000000"/>
              </a:solidFill>
              <a:latin typeface="Arial"/>
              <a:cs typeface="Arial"/>
            </a:rPr>
            <a:t>ساعة بعد الشبق</a:t>
          </a:r>
        </a:p>
      </cdr:txBody>
    </cdr:sp>
  </cdr:relSizeAnchor>
  <cdr:relSizeAnchor xmlns:cdr="http://schemas.openxmlformats.org/drawingml/2006/chartDrawing">
    <cdr:from>
      <cdr:x>0.12675</cdr:x>
      <cdr:y>0.883</cdr:y>
    </cdr:from>
    <cdr:to>
      <cdr:x>0.195</cdr:x>
      <cdr:y>0.883</cdr:y>
    </cdr:to>
    <cdr:sp macro="" textlink="">
      <cdr:nvSpPr>
        <cdr:cNvPr id="1031" name="Line 7"/>
        <cdr:cNvSpPr>
          <a:spLocks xmlns:a="http://schemas.openxmlformats.org/drawingml/2006/main" noChangeShapeType="1"/>
        </cdr:cNvSpPr>
      </cdr:nvSpPr>
      <cdr:spPr bwMode="auto">
        <a:xfrm xmlns:a="http://schemas.openxmlformats.org/drawingml/2006/main">
          <a:off x="636244" y="2607278"/>
          <a:ext cx="342593" cy="0"/>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sp>
  </cdr:relSizeAnchor>
  <cdr:relSizeAnchor xmlns:cdr="http://schemas.openxmlformats.org/drawingml/2006/chartDrawing">
    <cdr:from>
      <cdr:x>0.287</cdr:x>
      <cdr:y>0.883</cdr:y>
    </cdr:from>
    <cdr:to>
      <cdr:x>0.35425</cdr:x>
      <cdr:y>0.883</cdr:y>
    </cdr:to>
    <cdr:sp macro="" textlink="">
      <cdr:nvSpPr>
        <cdr:cNvPr id="1032" name="Line 8"/>
        <cdr:cNvSpPr>
          <a:spLocks xmlns:a="http://schemas.openxmlformats.org/drawingml/2006/main" noChangeShapeType="1"/>
        </cdr:cNvSpPr>
      </cdr:nvSpPr>
      <cdr:spPr bwMode="auto">
        <a:xfrm xmlns:a="http://schemas.openxmlformats.org/drawingml/2006/main">
          <a:off x="1440647" y="2607278"/>
          <a:ext cx="337573" cy="0"/>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sp>
  </cdr:relSizeAnchor>
  <cdr:relSizeAnchor xmlns:cdr="http://schemas.openxmlformats.org/drawingml/2006/chartDrawing">
    <cdr:from>
      <cdr:x>0.42375</cdr:x>
      <cdr:y>0.883</cdr:y>
    </cdr:from>
    <cdr:to>
      <cdr:x>0.49175</cdr:x>
      <cdr:y>0.883</cdr:y>
    </cdr:to>
    <cdr:sp macro="" textlink="">
      <cdr:nvSpPr>
        <cdr:cNvPr id="1033" name="Line 9"/>
        <cdr:cNvSpPr>
          <a:spLocks xmlns:a="http://schemas.openxmlformats.org/drawingml/2006/main" noChangeShapeType="1"/>
        </cdr:cNvSpPr>
      </cdr:nvSpPr>
      <cdr:spPr bwMode="auto">
        <a:xfrm xmlns:a="http://schemas.openxmlformats.org/drawingml/2006/main">
          <a:off x="2127087" y="2607278"/>
          <a:ext cx="341338" cy="0"/>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sp>
  </cdr:relSizeAnchor>
  <cdr:relSizeAnchor xmlns:cdr="http://schemas.openxmlformats.org/drawingml/2006/chartDrawing">
    <cdr:from>
      <cdr:x>0.69325</cdr:x>
      <cdr:y>0.883</cdr:y>
    </cdr:from>
    <cdr:to>
      <cdr:x>0.7605</cdr:x>
      <cdr:y>0.883</cdr:y>
    </cdr:to>
    <cdr:sp macro="" textlink="">
      <cdr:nvSpPr>
        <cdr:cNvPr id="1034" name="Line 10"/>
        <cdr:cNvSpPr>
          <a:spLocks xmlns:a="http://schemas.openxmlformats.org/drawingml/2006/main" noChangeShapeType="1"/>
        </cdr:cNvSpPr>
      </cdr:nvSpPr>
      <cdr:spPr bwMode="auto">
        <a:xfrm xmlns:a="http://schemas.openxmlformats.org/drawingml/2006/main">
          <a:off x="3479890" y="2607278"/>
          <a:ext cx="337573" cy="0"/>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sp>
  </cdr:relSizeAnchor>
  <cdr:relSizeAnchor xmlns:cdr="http://schemas.openxmlformats.org/drawingml/2006/chartDrawing">
    <cdr:from>
      <cdr:x>0.28625</cdr:x>
      <cdr:y>0.919</cdr:y>
    </cdr:from>
    <cdr:to>
      <cdr:x>0.49025</cdr:x>
      <cdr:y>0.9875</cdr:y>
    </cdr:to>
    <cdr:sp macro="" textlink="">
      <cdr:nvSpPr>
        <cdr:cNvPr id="1035" name="Text Box 11"/>
        <cdr:cNvSpPr txBox="1">
          <a:spLocks xmlns:a="http://schemas.openxmlformats.org/drawingml/2006/main" noChangeArrowheads="1"/>
        </cdr:cNvSpPr>
      </cdr:nvSpPr>
      <cdr:spPr bwMode="auto">
        <a:xfrm xmlns:a="http://schemas.openxmlformats.org/drawingml/2006/main">
          <a:off x="1436882" y="2713577"/>
          <a:ext cx="1024014" cy="202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1">
            <a:defRPr sz="1000"/>
          </a:pPr>
          <a:r>
            <a:rPr lang="ar-IQ" sz="1000" b="1" i="0" strike="noStrike">
              <a:solidFill>
                <a:srgbClr val="000000"/>
              </a:solidFill>
              <a:latin typeface="Arial"/>
              <a:cs typeface="Arial"/>
            </a:rPr>
            <a:t>وقت التلقيح</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5C3FA107-3079-4869-8B8A-8F0A16643E60}" type="datetimeFigureOut">
              <a:rPr lang="ar-IQ" smtClean="0"/>
              <a:pPr/>
              <a:t>10/05/1435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B613E4B-5128-40D6-9F52-F3EEE68FD878}"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C3FA107-3079-4869-8B8A-8F0A16643E60}" type="datetimeFigureOut">
              <a:rPr lang="ar-IQ" smtClean="0"/>
              <a:pPr/>
              <a:t>10/05/1435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B613E4B-5128-40D6-9F52-F3EEE68FD878}"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C3FA107-3079-4869-8B8A-8F0A16643E60}" type="datetimeFigureOut">
              <a:rPr lang="ar-IQ" smtClean="0"/>
              <a:pPr/>
              <a:t>10/05/1435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B613E4B-5128-40D6-9F52-F3EEE68FD878}"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C3FA107-3079-4869-8B8A-8F0A16643E60}" type="datetimeFigureOut">
              <a:rPr lang="ar-IQ" smtClean="0"/>
              <a:pPr/>
              <a:t>10/05/1435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B613E4B-5128-40D6-9F52-F3EEE68FD878}"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3FA107-3079-4869-8B8A-8F0A16643E60}" type="datetimeFigureOut">
              <a:rPr lang="ar-IQ" smtClean="0"/>
              <a:pPr/>
              <a:t>10/05/1435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B613E4B-5128-40D6-9F52-F3EEE68FD878}"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5C3FA107-3079-4869-8B8A-8F0A16643E60}" type="datetimeFigureOut">
              <a:rPr lang="ar-IQ" smtClean="0"/>
              <a:pPr/>
              <a:t>10/05/1435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B613E4B-5128-40D6-9F52-F3EEE68FD878}"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5C3FA107-3079-4869-8B8A-8F0A16643E60}" type="datetimeFigureOut">
              <a:rPr lang="ar-IQ" smtClean="0"/>
              <a:pPr/>
              <a:t>10/05/1435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B613E4B-5128-40D6-9F52-F3EEE68FD878}"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5C3FA107-3079-4869-8B8A-8F0A16643E60}" type="datetimeFigureOut">
              <a:rPr lang="ar-IQ" smtClean="0"/>
              <a:pPr/>
              <a:t>10/05/1435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B613E4B-5128-40D6-9F52-F3EEE68FD878}"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FA107-3079-4869-8B8A-8F0A16643E60}" type="datetimeFigureOut">
              <a:rPr lang="ar-IQ" smtClean="0"/>
              <a:pPr/>
              <a:t>10/05/1435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B613E4B-5128-40D6-9F52-F3EEE68FD878}"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FA107-3079-4869-8B8A-8F0A16643E60}" type="datetimeFigureOut">
              <a:rPr lang="ar-IQ" smtClean="0"/>
              <a:pPr/>
              <a:t>10/05/1435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B613E4B-5128-40D6-9F52-F3EEE68FD878}"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FA107-3079-4869-8B8A-8F0A16643E60}" type="datetimeFigureOut">
              <a:rPr lang="ar-IQ" smtClean="0"/>
              <a:pPr/>
              <a:t>10/05/1435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B613E4B-5128-40D6-9F52-F3EEE68FD878}"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C3FA107-3079-4869-8B8A-8F0A16643E60}" type="datetimeFigureOut">
              <a:rPr lang="ar-IQ" smtClean="0"/>
              <a:pPr/>
              <a:t>10/05/1435</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B613E4B-5128-40D6-9F52-F3EEE68FD878}"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file:///L:\&#1605;&#1581;&#1575;&#1590;&#1585;&#1575;&#1578;%20&#1605;&#1576;&#1575;&#1583;&#1574;%20&#1575;&#1606;&#1578;&#1575;&#1580;%20&#1581;&#1610;&#1608;&#1575;&#1606;&#1610;\My%20Documents\&#1591;&#1585;&#1602;%20&#1603;&#1588;&#1601;%20&#1575;&#1604;&#1588;&#1576;&#1602;"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2"/>
          </a:lnRef>
          <a:fillRef idx="2">
            <a:schemeClr val="accent2"/>
          </a:fillRef>
          <a:effectRef idx="1">
            <a:schemeClr val="accent2"/>
          </a:effectRef>
          <a:fontRef idx="minor">
            <a:schemeClr val="dk1"/>
          </a:fontRef>
        </p:style>
        <p:txBody>
          <a:bodyPr/>
          <a:lstStyle/>
          <a:p>
            <a:r>
              <a:rPr lang="ar-IQ" b="1" u="sng" dirty="0" smtClean="0">
                <a:solidFill>
                  <a:srgbClr val="FF0000"/>
                </a:solidFill>
              </a:rPr>
              <a:t>التناسل لدى المجترات</a:t>
            </a:r>
            <a:r>
              <a:rPr lang="ar-IQ" b="1" u="sng"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42844" y="428604"/>
            <a:ext cx="8858312" cy="600164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الرحم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Uterus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يقع الرحم عادة داخل التجويف البطني للبقرة ويكون في الأبقارالوالدة أطول عدة مرات من رحم العجلات التي لم تلد بعد ،  يبدأ الرحم  من نهاية  قناة البيض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Oviduct</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الى عنق الرحم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Cervix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ويكون نهاية قرن الرحم الطليق ملتوي على شكل لولبي يشبه قرون الكبش.</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يؤدي الرحم دورا ً مهما ً في عملية حفظ الجنين حيث تفرز فيه السوائل الرحمية لتغذية البويضة الملقحة لحين إنغراسها في جدارالرحم ، كما يقوم بعملية دفع الجنين إلى الخارج أثناء عملية  الولادة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.4</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المهبل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Vagina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وهو الجزء الذي يقع بين عنق الرحم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Cervix</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والفتحة التناسلية الخارجية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Vulva</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يعد المهبل المستقبل للسائل المنوي عند التلقيح وكذلك ممرخروج الجنين عند الولادة حيث يرتبط نهايته بالفتحة التناسلية الخارجية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.5</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الفتحة التناسلية الخارجية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Vulva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وهي الجزء الأخيرمن الجهازالتناسلي ويكون مشتركا ً للبول والتناسل، ويتألف من</a:t>
            </a:r>
            <a:r>
              <a:rPr kumimoji="0" lang="ar-IQ" sz="2400" b="1" i="0" u="none" strike="noStrike" cap="none" normalizeH="0" dirty="0" smtClean="0">
                <a:ln>
                  <a:noFill/>
                </a:ln>
                <a:solidFill>
                  <a:schemeClr val="tx1"/>
                </a:solidFill>
                <a:effectLst/>
                <a:latin typeface="Calibri" pitchFamily="34" charset="0"/>
                <a:ea typeface="Times New Roman" pitchFamily="18" charset="0"/>
                <a:cs typeface="Arial" pitchFamily="34" charset="0"/>
              </a:rPr>
              <a:t>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عضلتين سميكتين تسيطران على بداية الجهازالمشترك وتبلغ طول الفتحة حوالي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2.5</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سم .</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w_tract_drawing_l"/>
          <p:cNvPicPr/>
          <p:nvPr/>
        </p:nvPicPr>
        <p:blipFill>
          <a:blip r:embed="rId2"/>
          <a:srcRect/>
          <a:stretch>
            <a:fillRect/>
          </a:stretch>
        </p:blipFill>
        <p:spPr bwMode="auto">
          <a:xfrm>
            <a:off x="1071538" y="1000109"/>
            <a:ext cx="6286544" cy="3926854"/>
          </a:xfrm>
          <a:prstGeom prst="rect">
            <a:avLst/>
          </a:prstGeom>
          <a:noFill/>
        </p:spPr>
      </p:pic>
      <p:sp>
        <p:nvSpPr>
          <p:cNvPr id="3" name="Rectangle 2"/>
          <p:cNvSpPr/>
          <p:nvPr/>
        </p:nvSpPr>
        <p:spPr>
          <a:xfrm>
            <a:off x="2000232" y="5214950"/>
            <a:ext cx="500066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ar-IQ" sz="2800" b="1" dirty="0" smtClean="0"/>
              <a:t>شكل (</a:t>
            </a:r>
            <a:r>
              <a:rPr lang="en-US" sz="2800" b="1" dirty="0" smtClean="0"/>
              <a:t>2 </a:t>
            </a:r>
            <a:r>
              <a:rPr lang="ar-IQ" sz="2800" b="1" dirty="0" smtClean="0"/>
              <a:t> ) مخطط  للجهازالبقرة التناسلي </a:t>
            </a:r>
            <a:endParaRPr lang="ar-IQ"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_1_3"/>
          <p:cNvPicPr/>
          <p:nvPr/>
        </p:nvPicPr>
        <p:blipFill>
          <a:blip r:embed="rId2"/>
          <a:srcRect/>
          <a:stretch>
            <a:fillRect/>
          </a:stretch>
        </p:blipFill>
        <p:spPr bwMode="auto">
          <a:xfrm>
            <a:off x="1357291" y="1071546"/>
            <a:ext cx="6572296" cy="3552841"/>
          </a:xfrm>
          <a:prstGeom prst="rect">
            <a:avLst/>
          </a:prstGeom>
          <a:noFill/>
        </p:spPr>
      </p:pic>
      <p:sp>
        <p:nvSpPr>
          <p:cNvPr id="23553" name="Rectangle 1"/>
          <p:cNvSpPr>
            <a:spLocks noChangeArrowheads="1"/>
          </p:cNvSpPr>
          <p:nvPr/>
        </p:nvSpPr>
        <p:spPr bwMode="auto">
          <a:xfrm>
            <a:off x="1000100" y="4929198"/>
            <a:ext cx="7715304" cy="52322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IQ"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شكل (</a:t>
            </a: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 </a:t>
            </a:r>
            <a:r>
              <a:rPr kumimoji="0" lang="ar-IQ"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موقع الجهاز التناسلي الحقيقي في البقرة  </a:t>
            </a:r>
            <a:endParaRPr kumimoji="0" lang="ar-IQ"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85720" y="1142984"/>
            <a:ext cx="8501122" cy="458587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الهرمونات المؤثرة في العملية الجنسية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أ. الفص الأمامي للغدة النخامية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Anterior lobe of  pituitary gland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يفرزمجموعة من الهرمونات والتي لها تأثيرا ً كبيرا ً في سيرعملية التناسل وهي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هرمون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FSH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Follicle stimulating  hormone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وهو الهرمون المحفز لنمو الحويصلات التي تحوي بداخلها البويضات في الإناث وفي الذكور   له دورفي عملية تكوين الحيامن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هرمون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L.H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a:t>
            </a:r>
            <a:r>
              <a:rPr kumimoji="0" lang="en-US" sz="24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Lutenizing</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hormone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وهذا الهرمون يساعد في إطلاق البويضات من حويصلاتها ويعمل على تكوين ونمو الجسم الأصفر، وفي الذكور يؤثرفي النسيج البيني لإفرازهرمونالتستستيرون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هرمون البرولاكتين  :   </a:t>
            </a:r>
            <a:r>
              <a:rPr kumimoji="0" lang="en-US" sz="24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Prolactin</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hormone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وهو الهرمون المسؤول عن تكوين وإفراز الحليب في الأناث وبصورة مستمرة لحين جفاف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الحيوان .</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85720" y="357166"/>
            <a:ext cx="8572560" cy="674030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ب. الفص الخلفي للغدة النخامية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Posterior lobe of  pituitary gland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يفرز من هذا الفص هرمونا ً واحدا ً مهما ً للعملية التناسلية وهو هرمون الأوكسيتوسين ( </a:t>
            </a:r>
            <a:r>
              <a:rPr kumimoji="0" lang="en-US" sz="24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Oxytocin</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والذي يعمل على تقلص الحويصلات داخـل الضرع مما يؤدي الى  دفع الحليب خارجها ومن ثم إلـى إدرارالحليـب) . يفرزهذا الهرمون تحت التأثيرات الحسية والسمعية والبصرية للبقـرة وتستمر مدة بقائه حوالي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5</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lang="en-US" sz="2400" b="1" dirty="0" smtClean="0">
                <a:solidFill>
                  <a:schemeClr val="tx1"/>
                </a:solidFill>
                <a:latin typeface="Calibri" pitchFamily="34" charset="0"/>
                <a:ea typeface="Times New Roman" pitchFamily="18" charset="0"/>
                <a:cs typeface="Arial" pitchFamily="34" charset="0"/>
              </a:rPr>
              <a:t>7</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دقائق في الأبقار ، لذا يجب إنهاء عملية الحلب بأسرع ما يمكن . يساعد الهرمون أيضا في عملية الولادة إذ يؤدي إفرازه الى تقلص الرحم أثناء الولادة ودفع الجنين خارج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الرحم.</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أما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الهرمونات التي يفرزها المبيض والتي لها علاقة مباشرة بعملية التناسل فهي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هرمون الأستروجين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Estrogen  hormone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هذا الهرمون يؤثرفي الصفات الثانوية للأنثى ، ويؤدي إفرازه إلى ظهورعلامات الشبق على الحيوان فضلا ً على تهيئة بطانة الرحم لأستقبال البويضة المخصبة عن طريق زيادة الأوعية الدموية وزيادة نشاط الرحم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هرمون البروجستيرون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Progesterone  hormone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وهو المعروف بهرمون الحمل ويفرزمن الجسم الأصفرالمتكون في المبيض ومن المشيمة بعد الحمل ، له تأثيرمعاكس لهرمون الأستروجين إذ يجعل الحيوان أكثرهدوءا ً ،  ويتحكم في نشاط الرحم ويساعد على تكوين الأغشية المغلفة  للجنين ويزيد من نشاط الغدد الرحمية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0"/>
            <a:ext cx="9144000" cy="674030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كيفية حدوث الشبق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يحدث الشبق في الأبقار بسبب حدوث التغيرات الهرمونية بمراحل أو مدد منتظمة مما يعني  أن هذه الهرمونات تفرز بدقة متناهية وبسيطرة محكمة ، مما يجعل العملية التناسلية تسيروفق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برنامج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خاص يمكن للمشرفين والمربين من خلالها تنظيم مواعيد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تلقيح وتكاثرحيواناتهم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والتحكم في مرحلة أنتاجها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تبدأ دورة الشبق عند إفرازهرمون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FSH</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وبتحفيزمن تحت المهاد للفص الأمامي للغدة النخامية وعند بدء نمو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الحويصلة يفرزهرمونالإستروجين بتحفيزمن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هرمون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FSH</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وإذا وصلت البويضة إلى حجم النضج يتوقف إفرازهرمون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FSH</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ليفرزبعده هرمون التبويض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LH</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في الوقت نفسه وبتغذية إستراجاعية</a:t>
            </a: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lang="en-US" sz="2400" b="1" dirty="0" smtClean="0">
                <a:solidFill>
                  <a:schemeClr val="tx1"/>
                </a:solidFill>
                <a:latin typeface="Calibri" pitchFamily="34" charset="0"/>
                <a:ea typeface="Times New Roman" pitchFamily="18" charset="0"/>
                <a:cs typeface="Arial" pitchFamily="34" charset="0"/>
              </a:rPr>
              <a:t>Feedback mechanism</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يذهب إيعاز إلى تحت المهاد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للإيعاز للمبيض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لإيقاف إفرازالإستروجين والذي أوصل الحيوان إلى قمة الشبق وجعله يسلك السلوك المتعارف عليه من العلامات الظاهرة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عليه</a:t>
            </a:r>
            <a:r>
              <a:rPr kumimoji="0" lang="ar-IQ" sz="2400" b="1" i="0" u="none" strike="noStrike" cap="none" normalizeH="0" dirty="0" smtClean="0">
                <a:ln>
                  <a:noFill/>
                </a:ln>
                <a:solidFill>
                  <a:schemeClr val="tx1"/>
                </a:solidFill>
                <a:effectLst/>
                <a:latin typeface="Calibri" pitchFamily="34" charset="0"/>
                <a:ea typeface="Times New Roman" pitchFamily="18" charset="0"/>
                <a:cs typeface="Arial" pitchFamily="34" charset="0"/>
              </a:rPr>
              <a:t>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عند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إنطلاق البويضة بفعل هرمون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LH</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يتكون محلها الجسم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الأصفر والذي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يبدأ بإفرازهرمون البروجستيرون وهذا بدوره يتحكم أو يوقف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إفراز كافة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الهرمونات الأخرى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FSH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LH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والإستروجين) وتبقى الحالة مستقرة لحين حسم مصيرالبويضة التي من المفروض أن يكون الحيوان قد لقح في هذه المرحلة ( مرحلة الشبق ) ، فإذا أخصبت البويضة  وإنغرست في الرحم فيبقى الجسم الأصفر ويبقى إفرازهرمون البروجستيرون لحين أكتمال مدة الحمل ومن ثم الولادة ، أما إذا لم تلقح البقرة أو حدث وإن لم تنغرس فتطرح للخارج وتنسلخ بطانة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الرحم ويندثرالجسم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الأصفر لتعود الحالة من جديد وهكذا</a:t>
            </a:r>
            <a:r>
              <a:rPr kumimoji="0" lang="ar-IQ"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71538" y="2857497"/>
          <a:ext cx="7072363" cy="3735043"/>
        </p:xfrm>
        <a:graphic>
          <a:graphicData uri="http://schemas.openxmlformats.org/drawingml/2006/table">
            <a:tbl>
              <a:tblPr rtl="1"/>
              <a:tblGrid>
                <a:gridCol w="1293167"/>
                <a:gridCol w="1217350"/>
                <a:gridCol w="1520615"/>
                <a:gridCol w="3041231"/>
              </a:tblGrid>
              <a:tr h="691253">
                <a:tc>
                  <a:txBody>
                    <a:bodyPr/>
                    <a:lstStyle/>
                    <a:p>
                      <a:pPr algn="ctr" rtl="1">
                        <a:lnSpc>
                          <a:spcPct val="115000"/>
                        </a:lnSpc>
                        <a:spcAft>
                          <a:spcPts val="0"/>
                        </a:spcAft>
                      </a:pP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النوع</a:t>
                      </a:r>
                      <a:endParaRPr lang="en-US" sz="2000" dirty="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دورة الشبق (يوم)</a:t>
                      </a:r>
                      <a:endParaRPr lang="en-US" sz="2000" dirty="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فترة الشبق</a:t>
                      </a:r>
                      <a:endParaRPr lang="en-US" sz="2000" dirty="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وقت الأباضة</a:t>
                      </a:r>
                      <a:endParaRPr lang="en-US" sz="2000" dirty="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956">
                <a:tc>
                  <a:txBody>
                    <a:bodyPr/>
                    <a:lstStyle/>
                    <a:p>
                      <a:pPr algn="ctr" rtl="1">
                        <a:lnSpc>
                          <a:spcPct val="115000"/>
                        </a:lnSpc>
                        <a:spcAft>
                          <a:spcPts val="0"/>
                        </a:spcAft>
                      </a:pP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البقرة</a:t>
                      </a:r>
                      <a:endParaRPr lang="en-US" sz="200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21 </a:t>
                      </a:r>
                      <a:endParaRPr lang="en-US" sz="2000" dirty="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18</a:t>
                      </a: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 ساعة</a:t>
                      </a:r>
                      <a:endParaRPr lang="en-US" sz="2000" dirty="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10</a:t>
                      </a: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 - </a:t>
                      </a: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12</a:t>
                      </a: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 ساعة من نهاية الشبق</a:t>
                      </a:r>
                      <a:endParaRPr lang="en-US" sz="2000" dirty="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924">
                <a:tc>
                  <a:txBody>
                    <a:bodyPr/>
                    <a:lstStyle/>
                    <a:p>
                      <a:pPr algn="ctr" rtl="1">
                        <a:lnSpc>
                          <a:spcPct val="115000"/>
                        </a:lnSpc>
                        <a:spcAft>
                          <a:spcPts val="0"/>
                        </a:spcAft>
                      </a:pP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الجاموس</a:t>
                      </a:r>
                      <a:endParaRPr lang="en-US" sz="200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21 </a:t>
                      </a:r>
                      <a:endParaRPr lang="en-US" sz="2000" dirty="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a:solidFill>
                            <a:srgbClr val="000000"/>
                          </a:solidFill>
                          <a:effectLst>
                            <a:outerShdw blurRad="50800" dist="38100" algn="tr" rotWithShape="0">
                              <a:prstClr val="black">
                                <a:alpha val="40000"/>
                              </a:prstClr>
                            </a:outerShdw>
                          </a:effectLst>
                          <a:latin typeface="Times New Roman"/>
                          <a:ea typeface="Times New Roman"/>
                          <a:cs typeface="Arial"/>
                        </a:rPr>
                        <a:t>36</a:t>
                      </a: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 ساعة</a:t>
                      </a:r>
                      <a:endParaRPr lang="en-US" sz="200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في النصف الثاني من الشبق</a:t>
                      </a:r>
                      <a:endParaRPr lang="en-US" sz="2000" dirty="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433">
                <a:tc>
                  <a:txBody>
                    <a:bodyPr/>
                    <a:lstStyle/>
                    <a:p>
                      <a:pPr algn="ctr" rtl="1">
                        <a:lnSpc>
                          <a:spcPct val="115000"/>
                        </a:lnSpc>
                        <a:spcAft>
                          <a:spcPts val="0"/>
                        </a:spcAft>
                      </a:pP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النعاج</a:t>
                      </a:r>
                      <a:endParaRPr lang="en-US" sz="200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16 </a:t>
                      </a:r>
                      <a:endParaRPr lang="en-US" sz="2000" dirty="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24</a:t>
                      </a: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 - </a:t>
                      </a: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36</a:t>
                      </a: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 ساعة </a:t>
                      </a:r>
                      <a:endParaRPr lang="en-US" sz="2000" dirty="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16  </a:t>
                      </a: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 - </a:t>
                      </a: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18</a:t>
                      </a: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 ساعة ثم بدء الشبق</a:t>
                      </a:r>
                      <a:endParaRPr lang="en-US" sz="2000" dirty="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437">
                <a:tc>
                  <a:txBody>
                    <a:bodyPr/>
                    <a:lstStyle/>
                    <a:p>
                      <a:pPr algn="ctr" rtl="1">
                        <a:lnSpc>
                          <a:spcPct val="115000"/>
                        </a:lnSpc>
                        <a:spcAft>
                          <a:spcPts val="0"/>
                        </a:spcAft>
                      </a:pP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الماعز</a:t>
                      </a:r>
                      <a:endParaRPr lang="en-US" sz="200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19 </a:t>
                      </a:r>
                      <a:endParaRPr lang="en-US" sz="2000" dirty="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40</a:t>
                      </a: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 ساعة</a:t>
                      </a:r>
                      <a:endParaRPr lang="en-US" sz="2000" dirty="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30</a:t>
                      </a: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 - </a:t>
                      </a: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37</a:t>
                      </a: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 ساعة من بدء الشبق</a:t>
                      </a:r>
                      <a:endParaRPr lang="en-US" sz="2000" dirty="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924">
                <a:tc>
                  <a:txBody>
                    <a:bodyPr/>
                    <a:lstStyle/>
                    <a:p>
                      <a:pPr algn="ctr" rtl="1">
                        <a:lnSpc>
                          <a:spcPct val="115000"/>
                        </a:lnSpc>
                        <a:spcAft>
                          <a:spcPts val="0"/>
                        </a:spcAft>
                      </a:pP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الفرس</a:t>
                      </a:r>
                      <a:endParaRPr lang="en-US" sz="200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a:solidFill>
                            <a:srgbClr val="000000"/>
                          </a:solidFill>
                          <a:effectLst>
                            <a:outerShdw blurRad="50800" dist="38100" algn="tr" rotWithShape="0">
                              <a:prstClr val="black">
                                <a:alpha val="40000"/>
                              </a:prstClr>
                            </a:outerShdw>
                          </a:effectLst>
                          <a:latin typeface="Times New Roman"/>
                          <a:ea typeface="Times New Roman"/>
                          <a:cs typeface="Arial"/>
                        </a:rPr>
                        <a:t>23 - 19 </a:t>
                      </a:r>
                      <a:endParaRPr lang="en-US" sz="200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4</a:t>
                      </a: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 - </a:t>
                      </a: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7 </a:t>
                      </a: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ايام</a:t>
                      </a:r>
                      <a:endParaRPr lang="en-US" sz="2000" dirty="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بعد الشبق بيوم واحد</a:t>
                      </a:r>
                      <a:endParaRPr lang="en-US" sz="2000" dirty="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924">
                <a:tc>
                  <a:txBody>
                    <a:bodyPr/>
                    <a:lstStyle/>
                    <a:p>
                      <a:pPr algn="ctr" rtl="1">
                        <a:lnSpc>
                          <a:spcPct val="115000"/>
                        </a:lnSpc>
                        <a:spcAft>
                          <a:spcPts val="0"/>
                        </a:spcAft>
                      </a:pP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الناقة </a:t>
                      </a:r>
                      <a:endParaRPr lang="en-US" sz="200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20</a:t>
                      </a:r>
                      <a:r>
                        <a:rPr lang="ar-IQ" sz="20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 </a:t>
                      </a: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 </a:t>
                      </a:r>
                      <a:r>
                        <a:rPr lang="en-US" sz="20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23</a:t>
                      </a:r>
                      <a:endParaRPr lang="en-US" sz="2000" dirty="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5</a:t>
                      </a:r>
                      <a:r>
                        <a:rPr lang="ar-IQ" sz="20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 -</a:t>
                      </a:r>
                      <a:r>
                        <a:rPr lang="en-US" sz="20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7</a:t>
                      </a:r>
                      <a:r>
                        <a:rPr lang="en-US" sz="2000" b="1" kern="1200" baseline="0" dirty="0" smtClean="0">
                          <a:solidFill>
                            <a:srgbClr val="000000"/>
                          </a:solidFill>
                          <a:effectLst>
                            <a:outerShdw blurRad="50800" dist="38100" algn="tr" rotWithShape="0">
                              <a:prstClr val="black">
                                <a:alpha val="40000"/>
                              </a:prstClr>
                            </a:outerShdw>
                          </a:effectLst>
                          <a:latin typeface="Times New Roman"/>
                          <a:ea typeface="Times New Roman"/>
                          <a:cs typeface="Arial"/>
                        </a:rPr>
                        <a:t> </a:t>
                      </a:r>
                      <a:r>
                        <a:rPr lang="ar-IQ" sz="20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 </a:t>
                      </a: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ايام</a:t>
                      </a:r>
                      <a:endParaRPr lang="en-US" sz="2000" dirty="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a:t>
                      </a:r>
                      <a:endParaRPr lang="en-US" sz="2000" dirty="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924">
                <a:tc>
                  <a:txBody>
                    <a:bodyPr/>
                    <a:lstStyle/>
                    <a:p>
                      <a:pPr algn="ctr" rtl="1">
                        <a:lnSpc>
                          <a:spcPct val="115000"/>
                        </a:lnSpc>
                        <a:spcAft>
                          <a:spcPts val="0"/>
                        </a:spcAft>
                      </a:pP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الأرنب </a:t>
                      </a:r>
                      <a:endParaRPr lang="en-US" sz="200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a:solidFill>
                            <a:srgbClr val="000000"/>
                          </a:solidFill>
                          <a:effectLst>
                            <a:outerShdw blurRad="50800" dist="38100" algn="tr" rotWithShape="0">
                              <a:prstClr val="black">
                                <a:alpha val="40000"/>
                              </a:prstClr>
                            </a:outerShdw>
                          </a:effectLst>
                          <a:latin typeface="Times New Roman"/>
                          <a:ea typeface="Times New Roman"/>
                          <a:cs typeface="Arial"/>
                        </a:rPr>
                        <a:t>28 </a:t>
                      </a:r>
                      <a:endParaRPr lang="en-US" sz="200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مستمرة</a:t>
                      </a:r>
                      <a:endParaRPr lang="en-US" sz="200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10</a:t>
                      </a: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 ساعة بعد الجماع</a:t>
                      </a:r>
                      <a:endParaRPr lang="en-US" sz="2000" dirty="0">
                        <a:latin typeface="Calibri"/>
                        <a:ea typeface="Times New Roman"/>
                        <a:cs typeface="Arial"/>
                      </a:endParaRPr>
                    </a:p>
                  </a:txBody>
                  <a:tcPr marL="66583" marR="66583" marT="104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8673" name="Rectangle 1"/>
          <p:cNvSpPr>
            <a:spLocks noChangeArrowheads="1"/>
          </p:cNvSpPr>
          <p:nvPr/>
        </p:nvSpPr>
        <p:spPr bwMode="auto">
          <a:xfrm>
            <a:off x="285720" y="142852"/>
            <a:ext cx="8429684" cy="2585323"/>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التغيرات التي تحدث أثناء الشبق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هناك بعض التغيرات تظهرعلى الحيوان أثناء مدة الشبق منها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1 – خروج السوائل من الفتحة التناسلية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2-  ترتفع أحياناً درجة حرارة الجسم قليلا ً .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3- الصياح والأضطراب الذي يحدث للحيوان وفي </a:t>
            </a: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الأبقارالقفزعلى الأبقارالأخرى </a:t>
            </a: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أو السماح </a:t>
            </a: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للأبقارالأخرى بالقفزعليها </a:t>
            </a: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كما في الشكل (</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4 </a:t>
            </a: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جدول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a:t>
            </a:r>
            <a:r>
              <a:rPr kumimoji="0" lang="en-US" sz="2400" b="1" i="0" u="none" strike="noStrike" cap="none" normalizeH="0" dirty="0" smtClean="0">
                <a:ln>
                  <a:noFill/>
                </a:ln>
                <a:solidFill>
                  <a:schemeClr val="tx1"/>
                </a:solidFill>
                <a:effectLst/>
                <a:latin typeface="Calibri" pitchFamily="34" charset="0"/>
                <a:ea typeface="Times New Roman" pitchFamily="18" charset="0"/>
                <a:cs typeface="Arial" pitchFamily="34" charset="0"/>
              </a:rPr>
              <a:t>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طول مدة الشبق ووقت الإباضة في بعض الحيوانات</a:t>
            </a: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26-2"/>
          <p:cNvPicPr/>
          <p:nvPr/>
        </p:nvPicPr>
        <p:blipFill>
          <a:blip r:embed="rId2"/>
          <a:srcRect/>
          <a:stretch>
            <a:fillRect/>
          </a:stretch>
        </p:blipFill>
        <p:spPr bwMode="auto">
          <a:xfrm>
            <a:off x="4929190" y="857232"/>
            <a:ext cx="3429024" cy="4051195"/>
          </a:xfrm>
          <a:prstGeom prst="rect">
            <a:avLst/>
          </a:prstGeom>
          <a:noFill/>
        </p:spPr>
      </p:pic>
      <p:pic>
        <p:nvPicPr>
          <p:cNvPr id="3" name="Picture 2" descr="A cow on heat may mount other cows from the front"/>
          <p:cNvPicPr/>
          <p:nvPr/>
        </p:nvPicPr>
        <p:blipFill>
          <a:blip r:embed="rId3"/>
          <a:srcRect/>
          <a:stretch>
            <a:fillRect/>
          </a:stretch>
        </p:blipFill>
        <p:spPr bwMode="auto">
          <a:xfrm>
            <a:off x="714348" y="857233"/>
            <a:ext cx="4214843" cy="4043380"/>
          </a:xfrm>
          <a:prstGeom prst="rect">
            <a:avLst/>
          </a:prstGeom>
          <a:noFill/>
        </p:spPr>
      </p:pic>
      <p:sp>
        <p:nvSpPr>
          <p:cNvPr id="4" name="Rectangle 3"/>
          <p:cNvSpPr/>
          <p:nvPr/>
        </p:nvSpPr>
        <p:spPr>
          <a:xfrm>
            <a:off x="785786" y="5000636"/>
            <a:ext cx="7358114" cy="46166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ar-IQ" sz="2400" b="1" dirty="0" smtClean="0">
                <a:solidFill>
                  <a:schemeClr val="tx1"/>
                </a:solidFill>
              </a:rPr>
              <a:t>شكل (</a:t>
            </a:r>
            <a:r>
              <a:rPr lang="en-US" sz="2400" b="1" dirty="0" smtClean="0">
                <a:solidFill>
                  <a:schemeClr val="tx1"/>
                </a:solidFill>
              </a:rPr>
              <a:t>4 </a:t>
            </a:r>
            <a:r>
              <a:rPr lang="ar-IQ" sz="2400" b="1" dirty="0" smtClean="0">
                <a:solidFill>
                  <a:schemeClr val="tx1"/>
                </a:solidFill>
              </a:rPr>
              <a:t> ) تقفز البقرة على ظهر بقرة أخرى  أو تقفز عليها من الأمام</a:t>
            </a:r>
            <a:endParaRPr lang="ar-IQ" sz="24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428596" y="500042"/>
            <a:ext cx="8429684" cy="600164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مراقبة أبقار القطيع وطرائق كشف الشبق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متابعة السجلات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Records  following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تعد السجلات مرجعاً ً مضموناً ً وموثوقاً ً في متابعة حالات الأبقار والكشف عن يوم الشبق فيها ، إذ أن الحيوان تظهرعليه بعد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21</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يوماً ً من الدورة السابقة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-2</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أستخدام الحيوانات الكشافة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using    Teaser  animal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وتكون الذكورالمستخدمة في هذه العملية ، إما مخصية أو مقطوعة الوعاء الناقل مما يجعل الحيوان يمتلك الرغبة الجنسية ولكنـه لايمكنه مـن التلقيح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أستخدام كاشف حركة الأبقار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using Cows  moving  detector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وهي من الطرائق الحديثة المتبعة لكشف الشبق ، لأنه من المعروف أن الأبقار في مدة الشبق تكون مضطربة وكثيرة الحركة وهذا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الجهاز يسجل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مقدارحركة الأطراف الخلفية للحيوان ، لذلك يسجل زيادة في قراءة الجهاز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- 4</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أستخدام كاميرات التصوير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Cameras  using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تستخدم على نطاق واسع في الدول المتقدمة وعلى الرغم من أرتفاع تكاليفها وحاجتها إلى إمكانيات مادية وتقنية عالية لأنها تعتمد على التسجيل الصوري لحركة القطيع طيلة اليوم وتسجل أي حالة غيرعادية للأبقار سواء كان الشبق أوالمرض أو الولادة أو أي حالة غيرأعتيادية أخرى .</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6" descr="alert2"/>
          <p:cNvPicPr>
            <a:picLocks noChangeAspect="1" noChangeArrowheads="1"/>
          </p:cNvPicPr>
          <p:nvPr/>
        </p:nvPicPr>
        <p:blipFill>
          <a:blip r:embed="rId2"/>
          <a:srcRect/>
          <a:stretch>
            <a:fillRect/>
          </a:stretch>
        </p:blipFill>
        <p:spPr bwMode="auto">
          <a:xfrm>
            <a:off x="1928794" y="3214686"/>
            <a:ext cx="2400300" cy="1352550"/>
          </a:xfrm>
          <a:prstGeom prst="rect">
            <a:avLst/>
          </a:prstGeom>
          <a:noFill/>
        </p:spPr>
      </p:pic>
      <p:pic>
        <p:nvPicPr>
          <p:cNvPr id="31747" name="Picture 7" descr="alert1"/>
          <p:cNvPicPr>
            <a:picLocks noChangeAspect="1" noChangeArrowheads="1"/>
          </p:cNvPicPr>
          <p:nvPr/>
        </p:nvPicPr>
        <p:blipFill>
          <a:blip r:embed="rId3"/>
          <a:srcRect/>
          <a:stretch>
            <a:fillRect/>
          </a:stretch>
        </p:blipFill>
        <p:spPr bwMode="auto">
          <a:xfrm>
            <a:off x="4357686" y="3214686"/>
            <a:ext cx="2214578" cy="1381125"/>
          </a:xfrm>
          <a:prstGeom prst="rect">
            <a:avLst/>
          </a:prstGeom>
          <a:noFill/>
        </p:spPr>
      </p:pic>
      <p:pic>
        <p:nvPicPr>
          <p:cNvPr id="31746" name="Picture 2" descr="EstrusAlert-NstarCoop"/>
          <p:cNvPicPr>
            <a:picLocks noChangeAspect="1" noChangeArrowheads="1"/>
          </p:cNvPicPr>
          <p:nvPr/>
        </p:nvPicPr>
        <p:blipFill>
          <a:blip r:embed="rId4"/>
          <a:srcRect/>
          <a:stretch>
            <a:fillRect/>
          </a:stretch>
        </p:blipFill>
        <p:spPr bwMode="auto">
          <a:xfrm>
            <a:off x="4357686" y="4572008"/>
            <a:ext cx="2247899" cy="1357322"/>
          </a:xfrm>
          <a:prstGeom prst="rect">
            <a:avLst/>
          </a:prstGeom>
          <a:noFill/>
        </p:spPr>
      </p:pic>
      <p:pic>
        <p:nvPicPr>
          <p:cNvPr id="31745" name="Picture 8" descr="EstrusAlert-NstarCoop"/>
          <p:cNvPicPr>
            <a:picLocks noChangeAspect="1" noChangeArrowheads="1"/>
          </p:cNvPicPr>
          <p:nvPr/>
        </p:nvPicPr>
        <p:blipFill>
          <a:blip r:embed="rId4"/>
          <a:srcRect/>
          <a:stretch>
            <a:fillRect/>
          </a:stretch>
        </p:blipFill>
        <p:spPr bwMode="auto">
          <a:xfrm>
            <a:off x="1928794" y="4572008"/>
            <a:ext cx="2357454" cy="1357322"/>
          </a:xfrm>
          <a:prstGeom prst="rect">
            <a:avLst/>
          </a:prstGeom>
          <a:noFill/>
        </p:spPr>
      </p:pic>
      <p:sp>
        <p:nvSpPr>
          <p:cNvPr id="31749" name="Rectangle 5"/>
          <p:cNvSpPr>
            <a:spLocks noChangeArrowheads="1"/>
          </p:cNvSpPr>
          <p:nvPr/>
        </p:nvSpPr>
        <p:spPr bwMode="auto">
          <a:xfrm>
            <a:off x="571472" y="285728"/>
            <a:ext cx="8215370" cy="295465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IQ"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طرائق حديثة للكشف عن شبق الأبقار</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tabLst/>
            </a:pPr>
            <a:r>
              <a:rPr lang="en-US" sz="2400" b="1" dirty="0" smtClean="0">
                <a:solidFill>
                  <a:schemeClr val="tx1"/>
                </a:solidFill>
                <a:latin typeface="Calibri" pitchFamily="34" charset="0"/>
                <a:ea typeface="Times New Roman" pitchFamily="18" charset="0"/>
                <a:cs typeface="Arial" pitchFamily="34" charset="0"/>
              </a:rPr>
              <a:t>-1</a:t>
            </a:r>
            <a:r>
              <a:rPr lang="ar-IQ" sz="2400" b="1" dirty="0" smtClean="0">
                <a:solidFill>
                  <a:schemeClr val="tx1"/>
                </a:solidFill>
                <a:latin typeface="Calibri" pitchFamily="34" charset="0"/>
                <a:ea typeface="Times New Roman" pitchFamily="18" charset="0"/>
                <a:cs typeface="Arial" pitchFamily="34" charset="0"/>
              </a:rPr>
              <a:t>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منبه دورة الشبق : وهي تعد طريقة حديثة للكشف عن الأبقار القريبة من حالة أو في الشبق ولاسيما في قطعان الماشية الكبيرة العدد ، وهي عبارة عن ورقة لاصقة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Sticker</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تلصق على ظهرالبقرة وعندما ظهورعلامات الشبق تقفز الأبقار على البقرة  فتمحى الكتابة (الطبقة الملوّنة) من الملصق الموجود على ظهر البقرة نتيجة للقفزعليها وبذلك يلمع الملصق سواء في ضوء النهارأو في الحظائر ليلا ً ويمكن عندها التعرف على البقرة اذا كانت  في حالة الشبق </a:t>
            </a:r>
            <a:r>
              <a:rPr kumimoji="0" lang="ar-IQ"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50" name="Rectangle 6"/>
          <p:cNvSpPr>
            <a:spLocks noChangeArrowheads="1"/>
          </p:cNvSpPr>
          <p:nvPr/>
        </p:nvSpPr>
        <p:spPr bwMode="auto">
          <a:xfrm>
            <a:off x="0" y="3190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1751" name="Rectangle 7"/>
          <p:cNvSpPr>
            <a:spLocks noChangeArrowheads="1"/>
          </p:cNvSpPr>
          <p:nvPr/>
        </p:nvSpPr>
        <p:spPr bwMode="auto">
          <a:xfrm>
            <a:off x="0" y="4314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1752" name="Rectangle 8"/>
          <p:cNvSpPr>
            <a:spLocks noChangeArrowheads="1"/>
          </p:cNvSpPr>
          <p:nvPr/>
        </p:nvSpPr>
        <p:spPr bwMode="auto">
          <a:xfrm>
            <a:off x="1285852" y="5929330"/>
            <a:ext cx="614366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شكل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5</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طريقة أستخدام اللصقات لكشف الشبق </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8" y="571481"/>
            <a:ext cx="8429684" cy="317009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32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التناسل</a:t>
            </a:r>
            <a:r>
              <a:rPr kumimoji="0" lang="ar-IQ"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p>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هي العملية التي تؤدي الى توارث الأجيال في الكائنات الحية لحفظ النوع وبقائه على مدار الحقب الزمنية التي مرت ، و تحصل هذه بطرائق تختلف بأختلاف الكائنات الحية ولكنها في اللبائن تتم عن طريق التلقيح الطبيعي ( التسفيد ) ثم الحمل ثم الولادة والرضاعة وهكذا تتكررالعملية في كل جيل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أن العملية التناسيلة هي الطريقة التي تستطيع من خلالها المادة الوراثية أن تنتقل من الآباء إلى الأبناء ، وقبل الخوض في تفاصيل هذا الموضوع يجب أن نميز بين البلوغ والنضج الجنسي في الحيوان .</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357158" y="3714752"/>
            <a:ext cx="8429684" cy="30469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ar-IQ"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البلوغ الجنسي </a:t>
            </a:r>
            <a:r>
              <a:rPr kumimoji="0" lang="en-US"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Puberty </a:t>
            </a:r>
            <a:r>
              <a:rPr kumimoji="0" lang="ar-IQ"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24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هو الوقت الذي يستطيع فيه الحيوان أنتاج البويضات في الإناث والحيامن في الذكور ولأول مرة وهذا يعد أول درجات الحياة الجنسية في الحيوان ، ومن علاماته في الإناث ظهورعلامات الشبق على الحيوان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ar-IQ"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النضج الجنسي </a:t>
            </a:r>
            <a:r>
              <a:rPr kumimoji="0" lang="en-US"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Maturity </a:t>
            </a:r>
            <a:r>
              <a:rPr kumimoji="0" lang="ar-IQ"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24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وهو الوقت الذي يكون فيه الحيوان قادراً ً على الإخصاب والحمل والولادة الطبيعية وفي   أعمارتختلف بأختلاف الحيوان وبكفاءة عالية وبصورة متكررة . والجدول الآتي  يبين أعمارالبلوغ والنضج الجنسي لبعض الحيوانات الزراعية</a:t>
            </a:r>
            <a:r>
              <a:rPr kumimoji="0" lang="ar-IQ"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142852"/>
            <a:ext cx="8572560" cy="163121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a:t>
            </a:r>
            <a:r>
              <a:rPr kumimoji="0" lang="ar-SA"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صبغ قمة ذيل البقرة  :   </a:t>
            </a: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Tail  head  paints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يمكن أن تؤدي أصباغ الذيل دوراً ً مهماً ً في الكشف عن الشبق في الماشية . تطلى قمة الذيل بعرض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10</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سم وطول حوالي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20</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سم  وأن إزالة  جزء أو الطلاء كله من على الحيوان يشيرالى أن البقرة قريبة من أو في حالة الشبق . </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detect_her_applying"/>
          <p:cNvPicPr/>
          <p:nvPr/>
        </p:nvPicPr>
        <p:blipFill>
          <a:blip r:embed="rId2"/>
          <a:srcRect/>
          <a:stretch>
            <a:fillRect/>
          </a:stretch>
        </p:blipFill>
        <p:spPr bwMode="auto">
          <a:xfrm>
            <a:off x="4572000" y="2000240"/>
            <a:ext cx="3357586" cy="2071702"/>
          </a:xfrm>
          <a:prstGeom prst="rect">
            <a:avLst/>
          </a:prstGeom>
          <a:noFill/>
        </p:spPr>
      </p:pic>
      <p:pic>
        <p:nvPicPr>
          <p:cNvPr id="4" name="Picture 3" descr="PAINTSTICK"/>
          <p:cNvPicPr/>
          <p:nvPr/>
        </p:nvPicPr>
        <p:blipFill>
          <a:blip r:embed="rId3"/>
          <a:srcRect/>
          <a:stretch>
            <a:fillRect/>
          </a:stretch>
        </p:blipFill>
        <p:spPr bwMode="auto">
          <a:xfrm>
            <a:off x="1071538" y="2000240"/>
            <a:ext cx="3500462" cy="2071702"/>
          </a:xfrm>
          <a:prstGeom prst="rect">
            <a:avLst/>
          </a:prstGeom>
          <a:noFill/>
        </p:spPr>
      </p:pic>
      <p:sp>
        <p:nvSpPr>
          <p:cNvPr id="1026" name="Rectangle 2"/>
          <p:cNvSpPr>
            <a:spLocks noChangeArrowheads="1"/>
          </p:cNvSpPr>
          <p:nvPr/>
        </p:nvSpPr>
        <p:spPr bwMode="auto">
          <a:xfrm>
            <a:off x="357158" y="4143380"/>
            <a:ext cx="8429684" cy="273921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شكل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6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a:t>
            </a: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طريقة صبغ قمة ذيل البقرة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a:t>
            </a:r>
            <a:r>
              <a:rPr kumimoji="0" lang="ar-IQ"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محطة المراقبة  للكشف عن الشبق  :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وهي عبارة عن محطة مركزية تستقبل إشارات  من جهاز راديوي مثبت في مكان في الحظيرة  وهذا يستقبل إشارات من جهاز متحسس للضغط يوضع على البقرة في منطقة قمة الذيل وعند قفز أي بقرة على البقرة التي عليها الجهاز فإنه سيرسل إشارات الى المستقبل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Receiver</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ومن ثم الى  غرفة المراقبة وبذلك يستطيع المراقب من التعرف على الأبقارالتي في الشبق ( شكل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7</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محاضرات مبادئ انتاج حيواني\My Documents\طرق كشف الشبق"/>
          <p:cNvPicPr/>
          <p:nvPr/>
        </p:nvPicPr>
        <p:blipFill>
          <a:blip r:embed="rId2" r:link="rId3"/>
          <a:srcRect/>
          <a:stretch>
            <a:fillRect/>
          </a:stretch>
        </p:blipFill>
        <p:spPr bwMode="auto">
          <a:xfrm>
            <a:off x="642910" y="285728"/>
            <a:ext cx="4286280" cy="1214446"/>
          </a:xfrm>
          <a:prstGeom prst="rect">
            <a:avLst/>
          </a:prstGeom>
          <a:noFill/>
        </p:spPr>
      </p:pic>
      <p:sp>
        <p:nvSpPr>
          <p:cNvPr id="3" name="Rectangle 2"/>
          <p:cNvSpPr/>
          <p:nvPr/>
        </p:nvSpPr>
        <p:spPr>
          <a:xfrm>
            <a:off x="5357818" y="785794"/>
            <a:ext cx="278608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ar-IQ" sz="2400" b="1" dirty="0" smtClean="0"/>
              <a:t>شكل (</a:t>
            </a:r>
            <a:r>
              <a:rPr lang="en-US" sz="2400" b="1" dirty="0" smtClean="0"/>
              <a:t>7 </a:t>
            </a:r>
            <a:r>
              <a:rPr lang="ar-IQ" sz="2400" b="1" dirty="0" smtClean="0"/>
              <a:t>) محطة المراقبة </a:t>
            </a:r>
            <a:endParaRPr lang="ar-IQ" sz="2400" dirty="0"/>
          </a:p>
        </p:txBody>
      </p:sp>
      <p:sp>
        <p:nvSpPr>
          <p:cNvPr id="33793" name="Rectangle 1"/>
          <p:cNvSpPr>
            <a:spLocks noChangeArrowheads="1"/>
          </p:cNvSpPr>
          <p:nvPr/>
        </p:nvSpPr>
        <p:spPr bwMode="auto">
          <a:xfrm>
            <a:off x="142844" y="1571612"/>
            <a:ext cx="8786874" cy="532453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IQ"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التلقيح ( التسفيد)  :   </a:t>
            </a:r>
            <a:r>
              <a:rPr kumimoji="0" lang="en-US"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Insemination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التلقيح هو عملية نقل السائل المنوي إلى الأنثى من الذكور سواء كان ذلك تلقيحا ً طبيعيا ً أو بأستخدام التلقيح الإصطناعي ( بوساطة الأنسان</a:t>
            </a:r>
            <a:r>
              <a:rPr kumimoji="0" lang="ar-IQ" sz="2400" b="1" i="0" u="none" strike="noStrike" cap="none" normalizeH="0" dirty="0" smtClean="0">
                <a:ln>
                  <a:noFill/>
                </a:ln>
                <a:solidFill>
                  <a:schemeClr val="tx1"/>
                </a:solidFill>
                <a:effectLst/>
                <a:latin typeface="Calibri" pitchFamily="34" charset="0"/>
                <a:ea typeface="Times New Roman" pitchFamily="18" charset="0"/>
                <a:cs typeface="Arial" pitchFamily="34" charset="0"/>
              </a:rPr>
              <a:t>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تلقح العجلات لأول مرة عندما  تصل الى حوالي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70</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من وزن النضج بالنوع نفسه أو تكون بعمر ووزن مناسب ( بعمر</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18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شهرا ً أو وزن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375</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كغم لأبقار الفريزيان) ، لأن ذلك يعد أفضل وزن للتلقيح كونه يشجع الأم للنمو والوصول إلى الحجم الطبيعي ، فضلا ً على الحصول على أوزان عجول مناسبة لأن صغر حجم الأم يؤدي إلى مواليد صغيرة الحجم وبقاء جسم الأم صغيرا ً طيلة حياتها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تلقح الأبقارعادة  بطريقتين فإما أن :</a:t>
            </a:r>
            <a:endPar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lvl="0" rtl="0" eaLnBrk="0" fontAlgn="base" hangingPunct="0">
              <a:spcBef>
                <a:spcPct val="0"/>
              </a:spcBef>
              <a:spcAft>
                <a:spcPct val="0"/>
              </a:spcAft>
            </a:pPr>
            <a:r>
              <a:rPr lang="en-US" sz="2400" b="1" dirty="0" smtClean="0">
                <a:latin typeface="Calibri" pitchFamily="34" charset="0"/>
                <a:ea typeface="Times New Roman" pitchFamily="18" charset="0"/>
                <a:cs typeface="Calibri" pitchFamily="34" charset="0"/>
              </a:rPr>
              <a:t>Insemination  Natural </a:t>
            </a:r>
            <a:r>
              <a:rPr lang="en-US" sz="2400" b="1" dirty="0" smtClean="0">
                <a:latin typeface="Calibri" pitchFamily="34" charset="0"/>
                <a:ea typeface="Times New Roman" pitchFamily="18" charset="0"/>
                <a:cs typeface="Arial" pitchFamily="34" charset="0"/>
              </a:rPr>
              <a:t>( </a:t>
            </a:r>
            <a:r>
              <a:rPr lang="ar-IQ" sz="2400" b="1" dirty="0" smtClean="0">
                <a:latin typeface="Calibri" pitchFamily="34" charset="0"/>
                <a:ea typeface="Times New Roman" pitchFamily="18" charset="0"/>
                <a:cs typeface="Arial" pitchFamily="34" charset="0"/>
              </a:rPr>
              <a:t>- تلقح طبيعياً ً ( التلقيح الطبيعي</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p>
          <a:p>
            <a:pPr lvl="0" rtl="0" eaLnBrk="0" fontAlgn="base" hangingPunct="0">
              <a:spcBef>
                <a:spcPct val="0"/>
              </a:spcBef>
              <a:spcAft>
                <a:spcPct val="0"/>
              </a:spcAf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عن طريق جلبها للثور بعد </a:t>
            </a:r>
            <a:r>
              <a:rPr lang="ar-IQ" sz="2400" b="1" dirty="0" smtClean="0"/>
              <a:t>ظهورعلامات الشبق عليها ويترك معها على أن يسمح له بوثبتين ، لأن الأولى على الأغلب تسمى التلقيحة الكاذبة والوثبة الثانية تلقيحة حقيقية، ويفضل أن يعاد التلقيح مرة أخرى بعد عدة ساعات من أول ظهورللشبق لضمان حصول الإخصاب .</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85720" y="500042"/>
            <a:ext cx="8572560" cy="600164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التلقيح الإصطناعي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Insemination Artificial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وهو التلقيح الذي يحصل بوساطة الأنسان ويجب أن يكون الشخص القائم بالعملية شخص مدرب وله خبرة في معرفة تشريح الجهازالتناسلي للأنثى ليستطيع القيام بعمله على أفضل وجه وتحقيق النتائج المرجوة من هذه العملية </a:t>
            </a:r>
            <a:r>
              <a:rPr kumimoji="0" lang="ar-IQ"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وتكمن أهمية التلقيح الإصطناعي بما يأتي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-1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إمكانية تلقيح أعداد كبيرة من الأبقار تتراوح بين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2000</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3000</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بقرة بتخفيف السائل </a:t>
            </a:r>
            <a:r>
              <a:rPr lang="ar-IQ" sz="2400" b="1" dirty="0" smtClean="0">
                <a:solidFill>
                  <a:schemeClr val="tx1"/>
                </a:solidFill>
                <a:latin typeface="Calibri" pitchFamily="34" charset="0"/>
                <a:ea typeface="Times New Roman" pitchFamily="18" charset="0"/>
                <a:cs typeface="Arial" pitchFamily="34" charset="0"/>
              </a:rPr>
              <a:t>المنوي   للثورالواحد ، أما في التلقيح الطبيعي فأن الثورلايمكن أن يلقح أكثر من </a:t>
            </a:r>
            <a:r>
              <a:rPr lang="en-US" sz="2400" b="1" dirty="0" smtClean="0">
                <a:solidFill>
                  <a:schemeClr val="tx1"/>
                </a:solidFill>
                <a:latin typeface="Calibri" pitchFamily="34" charset="0"/>
                <a:ea typeface="Times New Roman" pitchFamily="18" charset="0"/>
                <a:cs typeface="Arial" pitchFamily="34" charset="0"/>
              </a:rPr>
              <a:t>80 </a:t>
            </a:r>
            <a:r>
              <a:rPr lang="ar-IQ" sz="2400" b="1" dirty="0" smtClean="0">
                <a:solidFill>
                  <a:schemeClr val="tx1"/>
                </a:solidFill>
                <a:latin typeface="Calibri" pitchFamily="34" charset="0"/>
                <a:ea typeface="Times New Roman" pitchFamily="18" charset="0"/>
                <a:cs typeface="Arial" pitchFamily="34" charset="0"/>
              </a:rPr>
              <a:t>- </a:t>
            </a:r>
            <a:r>
              <a:rPr lang="en-US" sz="2400" b="1" dirty="0" smtClean="0">
                <a:solidFill>
                  <a:schemeClr val="tx1"/>
                </a:solidFill>
                <a:latin typeface="Calibri" pitchFamily="34" charset="0"/>
                <a:ea typeface="Times New Roman" pitchFamily="18" charset="0"/>
                <a:cs typeface="Arial" pitchFamily="34" charset="0"/>
              </a:rPr>
              <a:t>120</a:t>
            </a:r>
            <a:r>
              <a:rPr lang="ar-IQ" sz="2400" b="1" dirty="0" smtClean="0">
                <a:solidFill>
                  <a:schemeClr val="tx1"/>
                </a:solidFill>
                <a:latin typeface="Calibri" pitchFamily="34" charset="0"/>
                <a:ea typeface="Times New Roman" pitchFamily="18" charset="0"/>
                <a:cs typeface="Arial" pitchFamily="34" charset="0"/>
              </a:rPr>
              <a:t> بقرة في السنة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إمكانية تجاوز الفارق في الحجم بين البقرة والثور، ويمكن في التلقيح الإصطناعي التغلب على مشكلة تقدم الثورفي العمر أو إصابة أرجله بأي عارض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-3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إمكانية التغلب على أنتشارالأمراض نتيجة الفحص الدوري للثيران والأبقار مثلما يحدث في التلقيح  الطبيعي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- 4</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يعد التلقيح الإصطناعي من وسائل مكافحة العقم في الذكور والأناث نتيجة المراقبة المستمرة للأعضاء التناسلية وإمكانية أستبعاد الحيوانات غيرالصالحة للتربية ، كما أن حقن السائل المنوي في الموضع المناسب من الجهازالتناسلي للبقرة يساعد على زيادة نسبة الأخصاب في الأبقارالملقحة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428604"/>
            <a:ext cx="8143932"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eaLnBrk="0" fontAlgn="base" hangingPunct="0">
              <a:spcBef>
                <a:spcPct val="0"/>
              </a:spcBef>
              <a:spcAft>
                <a:spcPct val="0"/>
              </a:spcAft>
            </a:pPr>
            <a:r>
              <a:rPr lang="en-US" sz="2400" b="1" dirty="0" smtClean="0">
                <a:latin typeface="Calibri" pitchFamily="34" charset="0"/>
                <a:ea typeface="Times New Roman" pitchFamily="18" charset="0"/>
                <a:cs typeface="Arial" pitchFamily="34" charset="0"/>
              </a:rPr>
              <a:t>5</a:t>
            </a:r>
            <a:r>
              <a:rPr lang="ar-IQ" sz="2400" b="1" dirty="0" smtClean="0">
                <a:latin typeface="Calibri" pitchFamily="34" charset="0"/>
                <a:ea typeface="Times New Roman" pitchFamily="18" charset="0"/>
                <a:cs typeface="Arial" pitchFamily="34" charset="0"/>
              </a:rPr>
              <a:t> يعد التلقيح الإصطناعي وسيلة مهمة من وسائل التحسين الوراثي . </a:t>
            </a:r>
            <a:endParaRPr lang="en-US" sz="2400" dirty="0" smtClean="0">
              <a:latin typeface="Arial" pitchFamily="34" charset="0"/>
              <a:cs typeface="Arial" pitchFamily="34" charset="0"/>
            </a:endParaRPr>
          </a:p>
          <a:p>
            <a:pPr lvl="0" eaLnBrk="0" fontAlgn="base" hangingPunct="0">
              <a:spcBef>
                <a:spcPct val="0"/>
              </a:spcBef>
              <a:spcAft>
                <a:spcPct val="0"/>
              </a:spcAft>
            </a:pPr>
            <a:r>
              <a:rPr lang="en-US" sz="2400" b="1" dirty="0" smtClean="0">
                <a:latin typeface="Calibri" pitchFamily="34" charset="0"/>
                <a:ea typeface="Times New Roman" pitchFamily="18" charset="0"/>
                <a:cs typeface="Arial" pitchFamily="34" charset="0"/>
              </a:rPr>
              <a:t>6</a:t>
            </a:r>
            <a:r>
              <a:rPr lang="ar-IQ" sz="2400" b="1" dirty="0" smtClean="0">
                <a:latin typeface="Calibri" pitchFamily="34" charset="0"/>
                <a:ea typeface="Times New Roman" pitchFamily="18" charset="0"/>
                <a:cs typeface="Arial" pitchFamily="34" charset="0"/>
              </a:rPr>
              <a:t> - يقلل النفقات في المزارع ذات الأعداد القليل من الأبقارحيث يمكن الأستغناء عن تربية الثيران وشراء السائل المنوي المجمد بدلا ً من ذلك وبتكاليف </a:t>
            </a:r>
            <a:r>
              <a:rPr lang="ar-IQ" sz="2400" b="1" dirty="0" smtClean="0">
                <a:latin typeface="Calibri" pitchFamily="34" charset="0"/>
                <a:ea typeface="Times New Roman" pitchFamily="18" charset="0"/>
                <a:cs typeface="Arial" pitchFamily="34" charset="0"/>
              </a:rPr>
              <a:t>أقل بكثيرمقارنة </a:t>
            </a:r>
            <a:r>
              <a:rPr lang="ar-IQ" sz="2400" b="1" dirty="0" smtClean="0">
                <a:latin typeface="Calibri" pitchFamily="34" charset="0"/>
                <a:ea typeface="Times New Roman" pitchFamily="18" charset="0"/>
                <a:cs typeface="Arial" pitchFamily="34" charset="0"/>
              </a:rPr>
              <a:t>بتربية الثيران . </a:t>
            </a:r>
            <a:endParaRPr lang="ar-IQ" sz="2400" dirty="0" smtClean="0">
              <a:latin typeface="Arial" pitchFamily="34" charset="0"/>
              <a:cs typeface="Arial" pitchFamily="34" charset="0"/>
            </a:endParaRPr>
          </a:p>
        </p:txBody>
      </p:sp>
      <p:pic>
        <p:nvPicPr>
          <p:cNvPr id="3" name="Picture 2" descr="Fig 25-3"/>
          <p:cNvPicPr/>
          <p:nvPr/>
        </p:nvPicPr>
        <p:blipFill>
          <a:blip r:embed="rId2" cstate="print"/>
          <a:srcRect/>
          <a:stretch>
            <a:fillRect/>
          </a:stretch>
        </p:blipFill>
        <p:spPr bwMode="auto">
          <a:xfrm>
            <a:off x="1928794" y="2295524"/>
            <a:ext cx="5357849" cy="3490930"/>
          </a:xfrm>
          <a:prstGeom prst="rect">
            <a:avLst/>
          </a:prstGeom>
          <a:noFill/>
        </p:spPr>
      </p:pic>
      <p:sp>
        <p:nvSpPr>
          <p:cNvPr id="35841" name="Rectangle 1"/>
          <p:cNvSpPr>
            <a:spLocks noChangeArrowheads="1"/>
          </p:cNvSpPr>
          <p:nvPr/>
        </p:nvSpPr>
        <p:spPr bwMode="auto">
          <a:xfrm>
            <a:off x="642910" y="5857892"/>
            <a:ext cx="7643866" cy="46166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شكل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8</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عملية جمع السائل المنوي من الثوربعد وثوبه على البقرة </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24-21"/>
          <p:cNvPicPr/>
          <p:nvPr/>
        </p:nvPicPr>
        <p:blipFill>
          <a:blip r:embed="rId2"/>
          <a:srcRect/>
          <a:stretch>
            <a:fillRect/>
          </a:stretch>
        </p:blipFill>
        <p:spPr bwMode="auto">
          <a:xfrm>
            <a:off x="928662" y="500042"/>
            <a:ext cx="5650959" cy="2786082"/>
          </a:xfrm>
          <a:prstGeom prst="rect">
            <a:avLst/>
          </a:prstGeom>
          <a:noFill/>
        </p:spPr>
      </p:pic>
      <p:pic>
        <p:nvPicPr>
          <p:cNvPr id="36865" name="Picture 17" descr="Fig 27-10"/>
          <p:cNvPicPr>
            <a:picLocks noChangeAspect="1" noChangeArrowheads="1"/>
          </p:cNvPicPr>
          <p:nvPr/>
        </p:nvPicPr>
        <p:blipFill>
          <a:blip r:embed="rId3"/>
          <a:srcRect/>
          <a:stretch>
            <a:fillRect/>
          </a:stretch>
        </p:blipFill>
        <p:spPr bwMode="auto">
          <a:xfrm>
            <a:off x="928662" y="3786190"/>
            <a:ext cx="5643602" cy="2643206"/>
          </a:xfrm>
          <a:prstGeom prst="rect">
            <a:avLst/>
          </a:prstGeom>
          <a:noFill/>
        </p:spPr>
      </p:pic>
      <p:sp>
        <p:nvSpPr>
          <p:cNvPr id="36867" name="Rectangle 3"/>
          <p:cNvSpPr>
            <a:spLocks noChangeArrowheads="1"/>
          </p:cNvSpPr>
          <p:nvPr/>
        </p:nvSpPr>
        <p:spPr bwMode="auto">
          <a:xfrm>
            <a:off x="642910" y="5500702"/>
            <a:ext cx="707236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IQ"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6643702" y="428605"/>
            <a:ext cx="2286016" cy="34163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fontAlgn="base">
              <a:spcBef>
                <a:spcPct val="0"/>
              </a:spcBef>
              <a:spcAft>
                <a:spcPct val="0"/>
              </a:spcAft>
            </a:pPr>
            <a:r>
              <a:rPr lang="ar-IQ" sz="2400" b="1" dirty="0" smtClean="0">
                <a:solidFill>
                  <a:prstClr val="black"/>
                </a:solidFill>
                <a:latin typeface="Calibri" pitchFamily="34" charset="0"/>
                <a:ea typeface="Times New Roman" pitchFamily="18" charset="0"/>
                <a:cs typeface="Arial" pitchFamily="34" charset="0"/>
              </a:rPr>
              <a:t>شكل (</a:t>
            </a:r>
            <a:r>
              <a:rPr lang="en-US" sz="2400" b="1" dirty="0" smtClean="0">
                <a:solidFill>
                  <a:prstClr val="black"/>
                </a:solidFill>
                <a:latin typeface="Calibri" pitchFamily="34" charset="0"/>
                <a:ea typeface="Times New Roman" pitchFamily="18" charset="0"/>
                <a:cs typeface="Arial" pitchFamily="34" charset="0"/>
              </a:rPr>
              <a:t>9</a:t>
            </a:r>
            <a:r>
              <a:rPr lang="ar-IQ" sz="2400" b="1" dirty="0" smtClean="0">
                <a:solidFill>
                  <a:prstClr val="black"/>
                </a:solidFill>
                <a:latin typeface="Calibri" pitchFamily="34" charset="0"/>
                <a:ea typeface="Times New Roman" pitchFamily="18" charset="0"/>
                <a:cs typeface="Arial" pitchFamily="34" charset="0"/>
              </a:rPr>
              <a:t>) التلقيح الطبيعي </a:t>
            </a:r>
            <a:r>
              <a:rPr lang="en-US" sz="2400" b="1" dirty="0" smtClean="0">
                <a:solidFill>
                  <a:prstClr val="black"/>
                </a:solidFill>
                <a:latin typeface="Calibri" pitchFamily="34" charset="0"/>
                <a:ea typeface="Times New Roman" pitchFamily="18" charset="0"/>
                <a:cs typeface="Arial" pitchFamily="34" charset="0"/>
              </a:rPr>
              <a:t>-</a:t>
            </a:r>
            <a:r>
              <a:rPr lang="ar-IQ" sz="2400" b="1" dirty="0" smtClean="0">
                <a:solidFill>
                  <a:prstClr val="black"/>
                </a:solidFill>
                <a:latin typeface="Calibri" pitchFamily="34" charset="0"/>
                <a:ea typeface="Times New Roman" pitchFamily="18" charset="0"/>
                <a:cs typeface="Arial" pitchFamily="34" charset="0"/>
              </a:rPr>
              <a:t> عملية قذف الحيامن من الثور تكون قبل عضلة عنق الرحم ثم تنتقل الحيامن لاحقا ً الى الرحم والى قناة البيض لتلقيح البويضة</a:t>
            </a:r>
            <a:endParaRPr lang="en-US" sz="2400" dirty="0" smtClean="0">
              <a:solidFill>
                <a:prstClr val="black"/>
              </a:solidFill>
              <a:latin typeface="Arial" pitchFamily="34" charset="0"/>
              <a:cs typeface="Arial" pitchFamily="34" charset="0"/>
            </a:endParaRPr>
          </a:p>
        </p:txBody>
      </p:sp>
      <p:sp>
        <p:nvSpPr>
          <p:cNvPr id="7" name="Rectangle 6"/>
          <p:cNvSpPr/>
          <p:nvPr/>
        </p:nvSpPr>
        <p:spPr>
          <a:xfrm>
            <a:off x="6643702" y="3929066"/>
            <a:ext cx="2357455"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fontAlgn="base">
              <a:spcBef>
                <a:spcPct val="0"/>
              </a:spcBef>
              <a:spcAft>
                <a:spcPct val="0"/>
              </a:spcAft>
            </a:pPr>
            <a:r>
              <a:rPr lang="ar-IQ" sz="2400" b="1" dirty="0" smtClean="0">
                <a:solidFill>
                  <a:prstClr val="black"/>
                </a:solidFill>
                <a:latin typeface="Calibri" pitchFamily="34" charset="0"/>
                <a:ea typeface="Times New Roman" pitchFamily="18" charset="0"/>
                <a:cs typeface="Arial" pitchFamily="34" charset="0"/>
              </a:rPr>
              <a:t>شكل (</a:t>
            </a:r>
            <a:r>
              <a:rPr lang="en-US" sz="2400" b="1" dirty="0" smtClean="0">
                <a:solidFill>
                  <a:prstClr val="black"/>
                </a:solidFill>
                <a:latin typeface="Calibri" pitchFamily="34" charset="0"/>
                <a:ea typeface="Times New Roman" pitchFamily="18" charset="0"/>
                <a:cs typeface="Arial" pitchFamily="34" charset="0"/>
              </a:rPr>
              <a:t>10</a:t>
            </a:r>
            <a:r>
              <a:rPr lang="ar-IQ" sz="2400" b="1" dirty="0" smtClean="0">
                <a:solidFill>
                  <a:prstClr val="black"/>
                </a:solidFill>
                <a:latin typeface="Calibri" pitchFamily="34" charset="0"/>
                <a:ea typeface="Times New Roman" pitchFamily="18" charset="0"/>
                <a:cs typeface="Arial" pitchFamily="34" charset="0"/>
              </a:rPr>
              <a:t> ) التلقيح الإصطناعي - عملية دفع الحيامن بالقسطرة تكون بعد عضلة عنق الرحم  ثم أنتقال الحيامن الى الرحم والى قناة البيض</a:t>
            </a:r>
            <a:endParaRPr lang="ar-IQ"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285720" y="214290"/>
            <a:ext cx="8643998" cy="384720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800" b="0"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2</a:t>
            </a:r>
            <a:r>
              <a:rPr kumimoji="0" lang="ar-IQ"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الإخصاب والحمل  :  </a:t>
            </a: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Fertilizing   and  Pregnancy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بعد ظهورعلامات الشبق على الحيوان تنطلق بويضات الأنثى من المبيض إلى النفير         (</a:t>
            </a:r>
            <a:r>
              <a:rPr kumimoji="0" lang="en-US" sz="24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Fimbria</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ثم تنتقل من هناك إلى القمع (</a:t>
            </a:r>
            <a:r>
              <a:rPr kumimoji="0" lang="en-US" sz="24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Infindibulum</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ويعتقد أن أهداب السطح المخاطي للنفير تؤدي دوراً كبيراً ً في نقل البويضات إلى قناة البيض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تحصل عملية الإخصاب عند وصول الحيامن إلى البويضة عن طريق الإلتقاء مصادفة ، لذلك فإن القذفة فيها أعداد كبيرة من الحيامن ولكن يكفي حيمن واحد لإتمام عملية الإخصاب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تستغرق الحيامن حتى تصل قناة البيض من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ساعة وهذا يعتمد على نشاط الجهازالتناسلي للأنثى ، وللحيامن القدرة على البقاء حية في الجهازالتناسلي للأنثى مدة تصل إلى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30</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ساعة ، ثم تموت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بعدها</a:t>
            </a:r>
            <a:r>
              <a:rPr lang="ar-IQ" sz="2400" dirty="0" smtClean="0">
                <a:solidFill>
                  <a:schemeClr val="tx1"/>
                </a:solidFill>
                <a:latin typeface="Calibri" pitchFamily="34" charset="0"/>
                <a:ea typeface="Times New Roman" pitchFamily="18" charset="0"/>
                <a:cs typeface="Arial" pitchFamily="34" charset="0"/>
              </a:rPr>
              <a:t> </a:t>
            </a:r>
            <a:r>
              <a:rPr lang="ar-IQ" sz="2400" dirty="0" smtClean="0">
                <a:solidFill>
                  <a:schemeClr val="tx1"/>
                </a:solidFill>
                <a:latin typeface="Calibri" pitchFamily="34" charset="0"/>
                <a:ea typeface="Times New Roman" pitchFamily="18" charset="0"/>
                <a:cs typeface="Arial" pitchFamily="34" charset="0"/>
              </a:rPr>
              <a:t>.</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nvGraphicFramePr>
        <p:xfrm>
          <a:off x="1571604" y="4929197"/>
          <a:ext cx="6096000" cy="1500199"/>
        </p:xfrm>
        <a:graphic>
          <a:graphicData uri="http://schemas.openxmlformats.org/drawingml/2006/table">
            <a:tbl>
              <a:tblPr rtl="1"/>
              <a:tblGrid>
                <a:gridCol w="2032000"/>
                <a:gridCol w="2032000"/>
                <a:gridCol w="2032000"/>
              </a:tblGrid>
              <a:tr h="499699">
                <a:tc>
                  <a:txBody>
                    <a:bodyPr/>
                    <a:lstStyle/>
                    <a:p>
                      <a:pPr algn="ctr" rtl="1">
                        <a:lnSpc>
                          <a:spcPct val="115000"/>
                        </a:lnSpc>
                        <a:spcBef>
                          <a:spcPts val="600"/>
                        </a:spcBef>
                        <a:spcAft>
                          <a:spcPts val="0"/>
                        </a:spcAft>
                      </a:pPr>
                      <a:r>
                        <a:rPr lang="ar-IQ" sz="2400" b="1" kern="1200" dirty="0">
                          <a:solidFill>
                            <a:srgbClr val="000000"/>
                          </a:solidFill>
                          <a:latin typeface="Times New Roman"/>
                          <a:ea typeface="Times New Roman"/>
                          <a:cs typeface="Arial"/>
                        </a:rPr>
                        <a:t>النوع</a:t>
                      </a:r>
                      <a:endParaRPr lang="en-US" sz="2400" dirty="0">
                        <a:latin typeface="Calibri"/>
                        <a:ea typeface="Times New Roman"/>
                        <a:cs typeface="Arial"/>
                      </a:endParaRPr>
                    </a:p>
                  </a:txBody>
                  <a:tcPr marL="64546" marR="64546" marT="10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600"/>
                        </a:spcBef>
                        <a:spcAft>
                          <a:spcPts val="0"/>
                        </a:spcAft>
                      </a:pPr>
                      <a:r>
                        <a:rPr lang="ar-IQ" sz="2400" b="1" kern="1200" dirty="0">
                          <a:solidFill>
                            <a:srgbClr val="000000"/>
                          </a:solidFill>
                          <a:latin typeface="Times New Roman"/>
                          <a:ea typeface="Times New Roman"/>
                          <a:cs typeface="Arial"/>
                        </a:rPr>
                        <a:t>البيوض (ساعة)</a:t>
                      </a:r>
                      <a:endParaRPr lang="en-US" sz="2400" dirty="0">
                        <a:latin typeface="Calibri"/>
                        <a:ea typeface="Times New Roman"/>
                        <a:cs typeface="Arial"/>
                      </a:endParaRPr>
                    </a:p>
                  </a:txBody>
                  <a:tcPr marL="64546" marR="64546" marT="10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600"/>
                        </a:spcBef>
                        <a:spcAft>
                          <a:spcPts val="0"/>
                        </a:spcAft>
                      </a:pPr>
                      <a:r>
                        <a:rPr lang="ar-IQ" sz="2400" b="1" kern="1200">
                          <a:solidFill>
                            <a:srgbClr val="000000"/>
                          </a:solidFill>
                          <a:latin typeface="Times New Roman"/>
                          <a:ea typeface="Times New Roman"/>
                          <a:cs typeface="Arial"/>
                        </a:rPr>
                        <a:t>الحيامن (ساعة)</a:t>
                      </a:r>
                      <a:endParaRPr lang="en-US" sz="2400">
                        <a:latin typeface="Calibri"/>
                        <a:ea typeface="Times New Roman"/>
                        <a:cs typeface="Arial"/>
                      </a:endParaRPr>
                    </a:p>
                  </a:txBody>
                  <a:tcPr marL="64546" marR="64546" marT="10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250">
                <a:tc>
                  <a:txBody>
                    <a:bodyPr/>
                    <a:lstStyle/>
                    <a:p>
                      <a:pPr algn="ctr" rtl="1">
                        <a:lnSpc>
                          <a:spcPct val="115000"/>
                        </a:lnSpc>
                        <a:spcAft>
                          <a:spcPts val="0"/>
                        </a:spcAft>
                      </a:pPr>
                      <a:r>
                        <a:rPr lang="ar-IQ" sz="2400" b="1" kern="1200" dirty="0">
                          <a:solidFill>
                            <a:srgbClr val="000000"/>
                          </a:solidFill>
                          <a:latin typeface="Times New Roman"/>
                          <a:ea typeface="Times New Roman"/>
                          <a:cs typeface="Arial"/>
                        </a:rPr>
                        <a:t>الأبقار </a:t>
                      </a:r>
                      <a:endParaRPr lang="en-US" sz="2400" dirty="0">
                        <a:latin typeface="Calibri"/>
                        <a:ea typeface="Times New Roman"/>
                        <a:cs typeface="Arial"/>
                      </a:endParaRPr>
                    </a:p>
                  </a:txBody>
                  <a:tcPr marL="64546" marR="64546" marT="10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b="1" kern="1200" dirty="0">
                          <a:solidFill>
                            <a:srgbClr val="000000"/>
                          </a:solidFill>
                          <a:latin typeface="Times New Roman"/>
                          <a:ea typeface="Times New Roman"/>
                          <a:cs typeface="Arial"/>
                        </a:rPr>
                        <a:t>12 - 10 </a:t>
                      </a:r>
                      <a:endParaRPr lang="en-US" sz="2400" dirty="0">
                        <a:latin typeface="Calibri"/>
                        <a:ea typeface="Times New Roman"/>
                        <a:cs typeface="Arial"/>
                      </a:endParaRPr>
                    </a:p>
                  </a:txBody>
                  <a:tcPr marL="64546" marR="64546" marT="10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b="1" kern="1200" dirty="0">
                          <a:solidFill>
                            <a:srgbClr val="000000"/>
                          </a:solidFill>
                          <a:latin typeface="Times New Roman"/>
                          <a:ea typeface="Times New Roman"/>
                          <a:cs typeface="Arial"/>
                        </a:rPr>
                        <a:t>48 - 30 </a:t>
                      </a:r>
                      <a:endParaRPr lang="en-US" sz="2400" dirty="0">
                        <a:latin typeface="Calibri"/>
                        <a:ea typeface="Times New Roman"/>
                        <a:cs typeface="Arial"/>
                      </a:endParaRPr>
                    </a:p>
                  </a:txBody>
                  <a:tcPr marL="64546" marR="64546" marT="10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250">
                <a:tc>
                  <a:txBody>
                    <a:bodyPr/>
                    <a:lstStyle/>
                    <a:p>
                      <a:pPr algn="ctr" rtl="1">
                        <a:lnSpc>
                          <a:spcPct val="115000"/>
                        </a:lnSpc>
                        <a:spcAft>
                          <a:spcPts val="0"/>
                        </a:spcAft>
                      </a:pPr>
                      <a:r>
                        <a:rPr lang="ar-IQ" sz="2400" b="1" kern="1200" dirty="0">
                          <a:solidFill>
                            <a:srgbClr val="000000"/>
                          </a:solidFill>
                          <a:latin typeface="Times New Roman"/>
                          <a:ea typeface="Times New Roman"/>
                          <a:cs typeface="Arial"/>
                        </a:rPr>
                        <a:t>الأغنام</a:t>
                      </a:r>
                      <a:endParaRPr lang="en-US" sz="2400" dirty="0">
                        <a:latin typeface="Calibri"/>
                        <a:ea typeface="Times New Roman"/>
                        <a:cs typeface="Arial"/>
                      </a:endParaRPr>
                    </a:p>
                  </a:txBody>
                  <a:tcPr marL="64546" marR="64546" marT="10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b="1" kern="1200" dirty="0">
                          <a:solidFill>
                            <a:srgbClr val="000000"/>
                          </a:solidFill>
                          <a:latin typeface="Times New Roman"/>
                          <a:ea typeface="Times New Roman"/>
                          <a:cs typeface="Arial"/>
                        </a:rPr>
                        <a:t>15 - 10 </a:t>
                      </a:r>
                      <a:endParaRPr lang="en-US" sz="2400" dirty="0">
                        <a:latin typeface="Calibri"/>
                        <a:ea typeface="Times New Roman"/>
                        <a:cs typeface="Arial"/>
                      </a:endParaRPr>
                    </a:p>
                  </a:txBody>
                  <a:tcPr marL="64546" marR="64546" marT="10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b="1" kern="1200" dirty="0">
                          <a:solidFill>
                            <a:srgbClr val="000000"/>
                          </a:solidFill>
                          <a:latin typeface="Times New Roman"/>
                          <a:ea typeface="Times New Roman"/>
                          <a:cs typeface="Arial"/>
                        </a:rPr>
                        <a:t>48 - 30</a:t>
                      </a:r>
                      <a:endParaRPr lang="en-US" sz="2400" dirty="0">
                        <a:latin typeface="Calibri"/>
                        <a:ea typeface="Times New Roman"/>
                        <a:cs typeface="Arial"/>
                      </a:endParaRPr>
                    </a:p>
                  </a:txBody>
                  <a:tcPr marL="64546" marR="64546" marT="101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890" name="Rectangle 2"/>
          <p:cNvSpPr>
            <a:spLocks noChangeArrowheads="1"/>
          </p:cNvSpPr>
          <p:nvPr/>
        </p:nvSpPr>
        <p:spPr bwMode="auto">
          <a:xfrm>
            <a:off x="357158" y="4143380"/>
            <a:ext cx="8072494" cy="73866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جدول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4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مدة الحياة المخصبة للبيوض والحيامن في القناة التناسلية للأنثى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8913" name="Picture 18" descr="(SS)ANAT-P18"/>
          <p:cNvPicPr>
            <a:picLocks noChangeAspect="1" noChangeArrowheads="1"/>
          </p:cNvPicPr>
          <p:nvPr/>
        </p:nvPicPr>
        <p:blipFill>
          <a:blip r:embed="rId2"/>
          <a:srcRect/>
          <a:stretch>
            <a:fillRect/>
          </a:stretch>
        </p:blipFill>
        <p:spPr bwMode="auto">
          <a:xfrm>
            <a:off x="1714480" y="457200"/>
            <a:ext cx="5786478" cy="3257552"/>
          </a:xfrm>
          <a:prstGeom prst="rect">
            <a:avLst/>
          </a:prstGeom>
          <a:noFill/>
        </p:spPr>
      </p:pic>
      <p:sp>
        <p:nvSpPr>
          <p:cNvPr id="38915" name="Rectangle 3"/>
          <p:cNvSpPr>
            <a:spLocks noChangeArrowheads="1"/>
          </p:cNvSpPr>
          <p:nvPr/>
        </p:nvSpPr>
        <p:spPr bwMode="auto">
          <a:xfrm>
            <a:off x="428596" y="3857628"/>
            <a:ext cx="8215370" cy="83099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شكل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a:t>
            </a:r>
            <a:r>
              <a:rPr lang="en-US" sz="2400" b="1" dirty="0" smtClean="0">
                <a:latin typeface="Calibri" pitchFamily="34" charset="0"/>
                <a:ea typeface="Times New Roman" pitchFamily="18" charset="0"/>
                <a:cs typeface="Arial" pitchFamily="34" charset="0"/>
              </a:rPr>
              <a:t>1</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عملية الإخصاب – أنتقال الحيامن من الرحم بإتجاه البويضة في قناة البيض ( قناة فالوب ) لتخصيب البويضة .</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3" name="Chart 2"/>
          <p:cNvGraphicFramePr/>
          <p:nvPr/>
        </p:nvGraphicFramePr>
        <p:xfrm>
          <a:off x="1214414" y="500042"/>
          <a:ext cx="6858048" cy="3714776"/>
        </p:xfrm>
        <a:graphic>
          <a:graphicData uri="http://schemas.openxmlformats.org/drawingml/2006/chart">
            <c:chart xmlns:c="http://schemas.openxmlformats.org/drawingml/2006/chart" xmlns:r="http://schemas.openxmlformats.org/officeDocument/2006/relationships" r:id="rId2"/>
          </a:graphicData>
        </a:graphic>
      </p:graphicFrame>
      <p:sp>
        <p:nvSpPr>
          <p:cNvPr id="39939" name="Rectangle 3"/>
          <p:cNvSpPr>
            <a:spLocks noChangeArrowheads="1"/>
          </p:cNvSpPr>
          <p:nvPr/>
        </p:nvSpPr>
        <p:spPr bwMode="auto">
          <a:xfrm>
            <a:off x="0" y="3133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9940" name="Rectangle 4"/>
          <p:cNvSpPr>
            <a:spLocks noChangeArrowheads="1"/>
          </p:cNvSpPr>
          <p:nvPr/>
        </p:nvSpPr>
        <p:spPr bwMode="auto">
          <a:xfrm>
            <a:off x="1500166" y="4214818"/>
            <a:ext cx="7000924" cy="46166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شكل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12</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تأثير وقت التلقيح في معدل الحمل في الأبقار   </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71472" y="214290"/>
            <a:ext cx="8001056" cy="193899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مدة الحمل  : </a:t>
            </a:r>
            <a:r>
              <a:rPr kumimoji="0" lang="en-US"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Pregnancy  period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بعد أن يحدث إخصاب البويضة وإنغراسها في الرحم وفي المكان المناسب ، يستمرالحمل بمعدل مقداره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280</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يوما ً يرتفع أحيانا ً وينقص أحيانا ً ولأيام معدودة لأسباب عدة منها المرض أو سوء التغذية وتزداد الفترة عند الحمل التوأمي أو يكون الجنين ذكرا </a:t>
            </a:r>
            <a:r>
              <a:rPr lang="ar-IQ" sz="1600" b="1" dirty="0" smtClean="0">
                <a:latin typeface="Calibri" pitchFamily="34" charset="0"/>
                <a:ea typeface="Times New Roman" pitchFamily="18" charset="0"/>
                <a:cs typeface="Arial" pitchFamily="34" charset="0"/>
              </a:rPr>
              <a:t>.</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nvGraphicFramePr>
        <p:xfrm>
          <a:off x="714348" y="2281353"/>
          <a:ext cx="4357718" cy="4323258"/>
        </p:xfrm>
        <a:graphic>
          <a:graphicData uri="http://schemas.openxmlformats.org/drawingml/2006/table">
            <a:tbl>
              <a:tblPr rtl="1"/>
              <a:tblGrid>
                <a:gridCol w="2178859"/>
                <a:gridCol w="2178859"/>
              </a:tblGrid>
              <a:tr h="433686">
                <a:tc>
                  <a:txBody>
                    <a:bodyPr/>
                    <a:lstStyle/>
                    <a:p>
                      <a:pPr algn="ctr" rtl="1">
                        <a:lnSpc>
                          <a:spcPct val="115000"/>
                        </a:lnSpc>
                        <a:spcAft>
                          <a:spcPts val="0"/>
                        </a:spcAft>
                      </a:pPr>
                      <a:r>
                        <a:rPr lang="ar-IQ" sz="2400" b="1" kern="1200" dirty="0">
                          <a:solidFill>
                            <a:srgbClr val="000000"/>
                          </a:solidFill>
                          <a:latin typeface="Times New Roman"/>
                          <a:ea typeface="Times New Roman"/>
                          <a:cs typeface="Arial"/>
                        </a:rPr>
                        <a:t>النوع</a:t>
                      </a:r>
                      <a:endParaRPr lang="en-US" sz="2400" dirty="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b="1" kern="1200" dirty="0">
                          <a:solidFill>
                            <a:srgbClr val="000000"/>
                          </a:solidFill>
                          <a:latin typeface="Times New Roman"/>
                          <a:ea typeface="Times New Roman"/>
                          <a:cs typeface="Arial"/>
                        </a:rPr>
                        <a:t>فترة الحمل / يوم</a:t>
                      </a:r>
                      <a:endParaRPr lang="en-US" sz="2400" dirty="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686">
                <a:tc>
                  <a:txBody>
                    <a:bodyPr/>
                    <a:lstStyle/>
                    <a:p>
                      <a:pPr algn="ctr" rtl="1">
                        <a:lnSpc>
                          <a:spcPct val="115000"/>
                        </a:lnSpc>
                        <a:spcAft>
                          <a:spcPts val="0"/>
                        </a:spcAft>
                      </a:pPr>
                      <a:r>
                        <a:rPr lang="ar-IQ" sz="2400" b="1" kern="1200" dirty="0" smtClean="0">
                          <a:solidFill>
                            <a:srgbClr val="000000"/>
                          </a:solidFill>
                          <a:latin typeface="Times New Roman"/>
                          <a:ea typeface="Times New Roman"/>
                          <a:cs typeface="Arial"/>
                        </a:rPr>
                        <a:t>هولشتاين فريزيان</a:t>
                      </a:r>
                      <a:endParaRPr lang="en-US" sz="2400" dirty="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b="1" kern="1200">
                          <a:solidFill>
                            <a:srgbClr val="000000"/>
                          </a:solidFill>
                          <a:latin typeface="Times New Roman"/>
                          <a:ea typeface="Times New Roman"/>
                          <a:cs typeface="Arial"/>
                        </a:rPr>
                        <a:t>278</a:t>
                      </a:r>
                      <a:endParaRPr lang="en-US" sz="240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669">
                <a:tc>
                  <a:txBody>
                    <a:bodyPr/>
                    <a:lstStyle/>
                    <a:p>
                      <a:pPr algn="ctr" rtl="1">
                        <a:lnSpc>
                          <a:spcPct val="115000"/>
                        </a:lnSpc>
                        <a:spcAft>
                          <a:spcPts val="0"/>
                        </a:spcAft>
                      </a:pPr>
                      <a:r>
                        <a:rPr lang="ar-IQ" sz="2400" b="1" kern="1200" dirty="0">
                          <a:solidFill>
                            <a:srgbClr val="000000"/>
                          </a:solidFill>
                          <a:latin typeface="Times New Roman"/>
                          <a:ea typeface="Times New Roman"/>
                          <a:cs typeface="Arial"/>
                        </a:rPr>
                        <a:t>الجيرسي</a:t>
                      </a:r>
                      <a:endParaRPr lang="en-US" sz="2400" dirty="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b="1" kern="1200" dirty="0" smtClean="0">
                          <a:solidFill>
                            <a:srgbClr val="000000"/>
                          </a:solidFill>
                          <a:latin typeface="Times New Roman"/>
                          <a:ea typeface="Times New Roman"/>
                          <a:cs typeface="Arial"/>
                        </a:rPr>
                        <a:t>280 </a:t>
                      </a:r>
                      <a:r>
                        <a:rPr lang="en-US" sz="2400" b="1" kern="1200" baseline="0" dirty="0" smtClean="0">
                          <a:solidFill>
                            <a:srgbClr val="000000"/>
                          </a:solidFill>
                          <a:latin typeface="Times New Roman"/>
                          <a:ea typeface="Times New Roman"/>
                          <a:cs typeface="Arial"/>
                        </a:rPr>
                        <a:t> </a:t>
                      </a:r>
                      <a:r>
                        <a:rPr lang="ar-IQ" sz="2400" b="1" kern="1200" dirty="0" smtClean="0">
                          <a:solidFill>
                            <a:srgbClr val="000000"/>
                          </a:solidFill>
                          <a:latin typeface="Times New Roman"/>
                          <a:ea typeface="Times New Roman"/>
                          <a:cs typeface="+mn-cs"/>
                        </a:rPr>
                        <a:t>-</a:t>
                      </a:r>
                      <a:r>
                        <a:rPr lang="en-US" sz="2400" b="1" kern="1200" dirty="0" smtClean="0">
                          <a:solidFill>
                            <a:srgbClr val="000000"/>
                          </a:solidFill>
                          <a:latin typeface="Times New Roman"/>
                          <a:ea typeface="Times New Roman"/>
                          <a:cs typeface="+mn-cs"/>
                        </a:rPr>
                        <a:t> </a:t>
                      </a:r>
                      <a:r>
                        <a:rPr lang="en-US" sz="2400" b="1" kern="1200" dirty="0" smtClean="0">
                          <a:solidFill>
                            <a:srgbClr val="000000"/>
                          </a:solidFill>
                          <a:latin typeface="Times New Roman"/>
                          <a:ea typeface="Times New Roman"/>
                          <a:cs typeface="Arial"/>
                        </a:rPr>
                        <a:t>278</a:t>
                      </a:r>
                      <a:endParaRPr lang="en-US" sz="2400" dirty="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669">
                <a:tc>
                  <a:txBody>
                    <a:bodyPr/>
                    <a:lstStyle/>
                    <a:p>
                      <a:pPr algn="ctr" rtl="1">
                        <a:lnSpc>
                          <a:spcPct val="115000"/>
                        </a:lnSpc>
                        <a:spcAft>
                          <a:spcPts val="0"/>
                        </a:spcAft>
                      </a:pPr>
                      <a:r>
                        <a:rPr lang="ar-IQ" sz="2400" b="1" kern="1200" dirty="0">
                          <a:solidFill>
                            <a:srgbClr val="000000"/>
                          </a:solidFill>
                          <a:latin typeface="Times New Roman"/>
                          <a:ea typeface="Times New Roman"/>
                          <a:cs typeface="Arial"/>
                        </a:rPr>
                        <a:t>الجيرنسي</a:t>
                      </a:r>
                      <a:endParaRPr lang="en-US" sz="2400" dirty="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b="1" kern="1200">
                          <a:solidFill>
                            <a:srgbClr val="000000"/>
                          </a:solidFill>
                          <a:latin typeface="Times New Roman"/>
                          <a:ea typeface="Times New Roman"/>
                          <a:cs typeface="Arial"/>
                        </a:rPr>
                        <a:t>287</a:t>
                      </a:r>
                      <a:r>
                        <a:rPr lang="ar-IQ" sz="2400" b="1" kern="1200">
                          <a:solidFill>
                            <a:srgbClr val="000000"/>
                          </a:solidFill>
                          <a:latin typeface="Times New Roman"/>
                          <a:ea typeface="Times New Roman"/>
                          <a:cs typeface="Arial"/>
                        </a:rPr>
                        <a:t> - </a:t>
                      </a:r>
                      <a:r>
                        <a:rPr lang="en-US" sz="2400" b="1" kern="1200">
                          <a:solidFill>
                            <a:srgbClr val="000000"/>
                          </a:solidFill>
                          <a:latin typeface="Times New Roman"/>
                          <a:ea typeface="Times New Roman"/>
                          <a:cs typeface="Arial"/>
                        </a:rPr>
                        <a:t>285</a:t>
                      </a:r>
                      <a:endParaRPr lang="en-US" sz="240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669">
                <a:tc>
                  <a:txBody>
                    <a:bodyPr/>
                    <a:lstStyle/>
                    <a:p>
                      <a:pPr algn="ctr" rtl="1">
                        <a:lnSpc>
                          <a:spcPct val="115000"/>
                        </a:lnSpc>
                        <a:spcAft>
                          <a:spcPts val="0"/>
                        </a:spcAft>
                      </a:pPr>
                      <a:r>
                        <a:rPr lang="ar-IQ" sz="2400" b="1" kern="1200" dirty="0">
                          <a:solidFill>
                            <a:srgbClr val="000000"/>
                          </a:solidFill>
                          <a:latin typeface="Times New Roman"/>
                          <a:ea typeface="Times New Roman"/>
                          <a:cs typeface="Arial"/>
                        </a:rPr>
                        <a:t>الأيرشاير</a:t>
                      </a:r>
                      <a:endParaRPr lang="en-US" sz="2400" dirty="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b="1" kern="1200" dirty="0">
                          <a:solidFill>
                            <a:srgbClr val="000000"/>
                          </a:solidFill>
                          <a:latin typeface="Times New Roman"/>
                          <a:ea typeface="Times New Roman"/>
                          <a:cs typeface="Arial"/>
                        </a:rPr>
                        <a:t>287</a:t>
                      </a:r>
                      <a:r>
                        <a:rPr lang="ar-IQ" sz="2400" b="1" kern="1200" dirty="0">
                          <a:solidFill>
                            <a:srgbClr val="000000"/>
                          </a:solidFill>
                          <a:latin typeface="Times New Roman"/>
                          <a:ea typeface="Times New Roman"/>
                          <a:cs typeface="Arial"/>
                        </a:rPr>
                        <a:t> - </a:t>
                      </a:r>
                      <a:r>
                        <a:rPr lang="en-US" sz="2400" b="1" kern="1200" dirty="0">
                          <a:solidFill>
                            <a:srgbClr val="000000"/>
                          </a:solidFill>
                          <a:latin typeface="Times New Roman"/>
                          <a:ea typeface="Times New Roman"/>
                          <a:cs typeface="Arial"/>
                        </a:rPr>
                        <a:t>284</a:t>
                      </a:r>
                      <a:endParaRPr lang="en-US" sz="2400" dirty="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669">
                <a:tc>
                  <a:txBody>
                    <a:bodyPr/>
                    <a:lstStyle/>
                    <a:p>
                      <a:pPr algn="ctr" rtl="1">
                        <a:lnSpc>
                          <a:spcPct val="115000"/>
                        </a:lnSpc>
                        <a:spcAft>
                          <a:spcPts val="0"/>
                        </a:spcAft>
                      </a:pPr>
                      <a:r>
                        <a:rPr lang="ar-IQ" sz="2400" b="1" kern="1200" dirty="0">
                          <a:solidFill>
                            <a:srgbClr val="000000"/>
                          </a:solidFill>
                          <a:latin typeface="Times New Roman"/>
                          <a:ea typeface="Times New Roman"/>
                          <a:cs typeface="Arial"/>
                        </a:rPr>
                        <a:t>براون سويس</a:t>
                      </a:r>
                      <a:endParaRPr lang="en-US" sz="2400" dirty="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b="1" kern="1200" dirty="0" smtClean="0">
                          <a:solidFill>
                            <a:srgbClr val="000000"/>
                          </a:solidFill>
                          <a:latin typeface="Times New Roman"/>
                          <a:ea typeface="Times New Roman"/>
                          <a:cs typeface="Arial"/>
                        </a:rPr>
                        <a:t>290 </a:t>
                      </a:r>
                      <a:r>
                        <a:rPr lang="ar-IQ" sz="2400" b="1" kern="1200" dirty="0" smtClean="0">
                          <a:solidFill>
                            <a:srgbClr val="000000"/>
                          </a:solidFill>
                          <a:latin typeface="Times New Roman"/>
                          <a:ea typeface="Times New Roman"/>
                          <a:cs typeface="+mn-cs"/>
                        </a:rPr>
                        <a:t>-</a:t>
                      </a:r>
                      <a:r>
                        <a:rPr lang="en-US" sz="2400" b="1" kern="1200" dirty="0" smtClean="0">
                          <a:solidFill>
                            <a:srgbClr val="000000"/>
                          </a:solidFill>
                          <a:latin typeface="Times New Roman"/>
                          <a:ea typeface="Times New Roman"/>
                          <a:cs typeface="+mn-cs"/>
                        </a:rPr>
                        <a:t> </a:t>
                      </a:r>
                      <a:r>
                        <a:rPr lang="en-US" sz="2400" b="1" kern="1200" dirty="0" smtClean="0">
                          <a:solidFill>
                            <a:srgbClr val="000000"/>
                          </a:solidFill>
                          <a:latin typeface="Times New Roman"/>
                          <a:ea typeface="Times New Roman"/>
                          <a:cs typeface="Arial"/>
                        </a:rPr>
                        <a:t>287</a:t>
                      </a:r>
                      <a:endParaRPr lang="en-US" sz="2400" dirty="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686">
                <a:tc>
                  <a:txBody>
                    <a:bodyPr/>
                    <a:lstStyle/>
                    <a:p>
                      <a:pPr algn="ctr" rtl="1">
                        <a:lnSpc>
                          <a:spcPct val="115000"/>
                        </a:lnSpc>
                        <a:spcAft>
                          <a:spcPts val="0"/>
                        </a:spcAft>
                      </a:pPr>
                      <a:r>
                        <a:rPr lang="ar-IQ" sz="2400" b="1" kern="1200" dirty="0">
                          <a:solidFill>
                            <a:srgbClr val="000000"/>
                          </a:solidFill>
                          <a:latin typeface="Times New Roman"/>
                          <a:ea typeface="Times New Roman"/>
                          <a:cs typeface="Arial"/>
                        </a:rPr>
                        <a:t>شورتهورن الحليب</a:t>
                      </a:r>
                      <a:endParaRPr lang="en-US" sz="2400" dirty="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b="1" kern="1200" dirty="0">
                          <a:solidFill>
                            <a:srgbClr val="000000"/>
                          </a:solidFill>
                          <a:latin typeface="Times New Roman"/>
                          <a:ea typeface="Times New Roman"/>
                          <a:cs typeface="Arial"/>
                        </a:rPr>
                        <a:t>282</a:t>
                      </a:r>
                      <a:endParaRPr lang="en-US" sz="2400" dirty="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686">
                <a:tc>
                  <a:txBody>
                    <a:bodyPr/>
                    <a:lstStyle/>
                    <a:p>
                      <a:pPr algn="ctr" rtl="1">
                        <a:lnSpc>
                          <a:spcPct val="115000"/>
                        </a:lnSpc>
                        <a:spcAft>
                          <a:spcPts val="0"/>
                        </a:spcAft>
                      </a:pPr>
                      <a:r>
                        <a:rPr lang="ar-IQ" sz="2400" b="1" kern="1200">
                          <a:solidFill>
                            <a:srgbClr val="000000"/>
                          </a:solidFill>
                          <a:latin typeface="Times New Roman"/>
                          <a:ea typeface="Times New Roman"/>
                          <a:cs typeface="Arial"/>
                        </a:rPr>
                        <a:t>شورتهورن اللحم</a:t>
                      </a:r>
                      <a:endParaRPr lang="en-US" sz="240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b="1" kern="1200" dirty="0" smtClean="0">
                          <a:solidFill>
                            <a:srgbClr val="000000"/>
                          </a:solidFill>
                          <a:latin typeface="Times New Roman"/>
                          <a:ea typeface="Times New Roman"/>
                          <a:cs typeface="Arial"/>
                        </a:rPr>
                        <a:t>283 </a:t>
                      </a:r>
                      <a:r>
                        <a:rPr lang="ar-IQ" sz="2400" b="1" kern="1200" dirty="0" smtClean="0">
                          <a:solidFill>
                            <a:srgbClr val="000000"/>
                          </a:solidFill>
                          <a:latin typeface="Times New Roman"/>
                          <a:ea typeface="Times New Roman"/>
                          <a:cs typeface="+mn-cs"/>
                        </a:rPr>
                        <a:t>-</a:t>
                      </a:r>
                      <a:r>
                        <a:rPr lang="en-US" sz="2400" b="1" kern="1200" dirty="0" smtClean="0">
                          <a:solidFill>
                            <a:srgbClr val="000000"/>
                          </a:solidFill>
                          <a:latin typeface="Times New Roman"/>
                          <a:ea typeface="Times New Roman"/>
                          <a:cs typeface="+mn-cs"/>
                        </a:rPr>
                        <a:t> </a:t>
                      </a:r>
                      <a:r>
                        <a:rPr lang="en-US" sz="2400" b="1" kern="1200" dirty="0" smtClean="0">
                          <a:solidFill>
                            <a:srgbClr val="000000"/>
                          </a:solidFill>
                          <a:latin typeface="Times New Roman"/>
                          <a:ea typeface="Times New Roman"/>
                          <a:cs typeface="Arial"/>
                        </a:rPr>
                        <a:t>281</a:t>
                      </a:r>
                      <a:endParaRPr lang="en-US" sz="2400" dirty="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669">
                <a:tc>
                  <a:txBody>
                    <a:bodyPr/>
                    <a:lstStyle/>
                    <a:p>
                      <a:pPr algn="ctr" rtl="1">
                        <a:lnSpc>
                          <a:spcPct val="115000"/>
                        </a:lnSpc>
                        <a:spcAft>
                          <a:spcPts val="0"/>
                        </a:spcAft>
                      </a:pPr>
                      <a:r>
                        <a:rPr lang="ar-IQ" sz="2400" b="1" kern="1200">
                          <a:solidFill>
                            <a:srgbClr val="000000"/>
                          </a:solidFill>
                          <a:latin typeface="Times New Roman"/>
                          <a:ea typeface="Times New Roman"/>
                          <a:cs typeface="Arial"/>
                        </a:rPr>
                        <a:t>أبردين أنجس</a:t>
                      </a:r>
                      <a:endParaRPr lang="en-US" sz="240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b="1" kern="1200" dirty="0">
                          <a:solidFill>
                            <a:srgbClr val="000000"/>
                          </a:solidFill>
                          <a:latin typeface="Times New Roman"/>
                          <a:ea typeface="Times New Roman"/>
                          <a:cs typeface="Arial"/>
                        </a:rPr>
                        <a:t>279</a:t>
                      </a:r>
                      <a:endParaRPr lang="en-US" sz="2400" dirty="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669">
                <a:tc>
                  <a:txBody>
                    <a:bodyPr/>
                    <a:lstStyle/>
                    <a:p>
                      <a:pPr algn="ctr" rtl="1">
                        <a:lnSpc>
                          <a:spcPct val="115000"/>
                        </a:lnSpc>
                        <a:spcAft>
                          <a:spcPts val="0"/>
                        </a:spcAft>
                      </a:pPr>
                      <a:r>
                        <a:rPr lang="ar-IQ" sz="2400" b="1" kern="1200">
                          <a:solidFill>
                            <a:srgbClr val="000000"/>
                          </a:solidFill>
                          <a:latin typeface="Times New Roman"/>
                          <a:ea typeface="Times New Roman"/>
                          <a:cs typeface="Arial"/>
                        </a:rPr>
                        <a:t>الزيبو</a:t>
                      </a:r>
                      <a:endParaRPr lang="en-US" sz="240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b="1" kern="1200" dirty="0" smtClean="0">
                          <a:solidFill>
                            <a:srgbClr val="000000"/>
                          </a:solidFill>
                          <a:latin typeface="Times New Roman"/>
                          <a:ea typeface="Times New Roman"/>
                          <a:cs typeface="Arial"/>
                        </a:rPr>
                        <a:t>291 </a:t>
                      </a:r>
                      <a:r>
                        <a:rPr lang="ar-IQ" sz="2400" b="1" kern="1200" dirty="0" smtClean="0">
                          <a:solidFill>
                            <a:srgbClr val="000000"/>
                          </a:solidFill>
                          <a:latin typeface="Times New Roman"/>
                          <a:ea typeface="Times New Roman"/>
                          <a:cs typeface="+mn-cs"/>
                        </a:rPr>
                        <a:t>-</a:t>
                      </a:r>
                      <a:r>
                        <a:rPr lang="en-US" sz="2400" b="1" kern="1200" dirty="0" smtClean="0">
                          <a:solidFill>
                            <a:srgbClr val="000000"/>
                          </a:solidFill>
                          <a:latin typeface="Times New Roman"/>
                          <a:ea typeface="Times New Roman"/>
                          <a:cs typeface="+mn-cs"/>
                        </a:rPr>
                        <a:t> </a:t>
                      </a:r>
                      <a:r>
                        <a:rPr lang="en-US" sz="2400" b="1" kern="1200" dirty="0" smtClean="0">
                          <a:solidFill>
                            <a:srgbClr val="000000"/>
                          </a:solidFill>
                          <a:latin typeface="Times New Roman"/>
                          <a:ea typeface="Times New Roman"/>
                          <a:cs typeface="Arial"/>
                        </a:rPr>
                        <a:t>283</a:t>
                      </a:r>
                      <a:endParaRPr lang="en-US" sz="2400" dirty="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62" name="Rectangle 2"/>
          <p:cNvSpPr>
            <a:spLocks noChangeArrowheads="1"/>
          </p:cNvSpPr>
          <p:nvPr/>
        </p:nvSpPr>
        <p:spPr bwMode="auto">
          <a:xfrm>
            <a:off x="5357818" y="3929066"/>
            <a:ext cx="3214710" cy="95410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جدول (</a:t>
            </a: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5 </a:t>
            </a:r>
            <a:r>
              <a:rPr kumimoji="0" lang="ar-IQ"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مدة الحمل في بعض أنواع الأبقارالعالمية</a:t>
            </a:r>
            <a:endParaRPr kumimoji="0" lang="ar-IQ"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357158" y="357166"/>
            <a:ext cx="8429684" cy="495520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تشخيص الحمل  : </a:t>
            </a:r>
            <a:r>
              <a:rPr kumimoji="0" lang="en-US"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Pregnancy  diagnosis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من الأمور المهمة بعد تلقيح الأبقارهو تشخيص الحمل ، لأنه من العوامل الأدارية الناجحة في إدارة قطعان الأبقار، لكونه يساعد على التعرف على الحيوانات التي لم تخصب أو الحيوانات المصابة بأمراض الجهازالتناسلي ، وتشخيص الحمل يمكن أن يتم بعدة طرائق وهي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الفحص الخارجي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External  checking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يحصل بالضغط  برفق بوساطة كلتي اليدين من الجهة اليمنى للبقرة الحامل ، وعند إرتداد الجلد نشعر بالجنين داخل الرحم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إنقطاع دورة الشبق بعد التلقيح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Estrus cycle severance after insemination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وهذا يحصل من خلال مراقبة الأبقارالتي لقحت في القطيع ، ولكن هذه الطريقة يمكن أن تكون غيرمضمونة ، لأن بعض الأبقارلايعود لها الشبق بسبب بعض إصابات الرحم أو الإلتهابات الصديدية في المبايض . </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1986" name="Rectangle 2"/>
          <p:cNvSpPr>
            <a:spLocks noChangeArrowheads="1"/>
          </p:cNvSpPr>
          <p:nvPr/>
        </p:nvSpPr>
        <p:spPr bwMode="auto">
          <a:xfrm>
            <a:off x="357158" y="5286388"/>
            <a:ext cx="8429684" cy="156966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حدوث تغيير في شكل جسم الحيوان</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تحدث تغيرات واضحة في شكل جسم الحيوان بعد حصول الحمل وتقدمه وأولها يبدأ الأنخفاض في أنتاج الحليب ، ويحدث بعض التغيرفي حجم الضرع ، ويبدأ حجم البطن بالتمدد والزيادة ولاسيما في الأشهرالأخيرة من الحمل .  </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14348" y="1142984"/>
          <a:ext cx="7655579" cy="5321598"/>
        </p:xfrm>
        <a:graphic>
          <a:graphicData uri="http://schemas.openxmlformats.org/drawingml/2006/table">
            <a:tbl>
              <a:tblPr rtl="1"/>
              <a:tblGrid>
                <a:gridCol w="1047975"/>
                <a:gridCol w="1102434"/>
                <a:gridCol w="1542474"/>
                <a:gridCol w="1212832"/>
                <a:gridCol w="1317788"/>
                <a:gridCol w="1432076"/>
              </a:tblGrid>
              <a:tr h="637753">
                <a:tc>
                  <a:txBody>
                    <a:bodyPr/>
                    <a:lstStyle/>
                    <a:p>
                      <a:pPr algn="ctr" rtl="1">
                        <a:lnSpc>
                          <a:spcPct val="115000"/>
                        </a:lnSpc>
                        <a:spcBef>
                          <a:spcPts val="600"/>
                        </a:spcBef>
                        <a:spcAft>
                          <a:spcPts val="0"/>
                        </a:spcAft>
                      </a:pP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نوع الحيوان</a:t>
                      </a:r>
                      <a:endParaRPr lang="en-US" sz="2000" dirty="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البلوغ الجنسي</a:t>
                      </a:r>
                      <a:endParaRPr lang="en-US" sz="2000" dirty="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600"/>
                        </a:spcBef>
                        <a:spcAft>
                          <a:spcPts val="0"/>
                        </a:spcAft>
                      </a:pP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النضج الجنسي</a:t>
                      </a:r>
                      <a:endParaRPr lang="en-US" sz="200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600"/>
                        </a:spcBef>
                        <a:spcAft>
                          <a:spcPts val="0"/>
                        </a:spcAft>
                      </a:pP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دورة الشبق</a:t>
                      </a:r>
                      <a:endParaRPr lang="en-US" sz="2000" dirty="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600"/>
                        </a:spcBef>
                        <a:spcAft>
                          <a:spcPts val="0"/>
                        </a:spcAft>
                      </a:pP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مدة الشبق</a:t>
                      </a:r>
                      <a:endParaRPr lang="en-US" sz="200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أفضل وقت للتلقيح</a:t>
                      </a:r>
                      <a:endParaRPr lang="en-US" sz="200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1168">
                <a:tc>
                  <a:txBody>
                    <a:bodyPr/>
                    <a:lstStyle/>
                    <a:p>
                      <a:pPr algn="ctr" rtl="1">
                        <a:lnSpc>
                          <a:spcPct val="115000"/>
                        </a:lnSpc>
                        <a:spcAft>
                          <a:spcPts val="0"/>
                        </a:spcAft>
                      </a:pP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الأبقار</a:t>
                      </a:r>
                      <a:endParaRPr lang="en-US" sz="200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10 </a:t>
                      </a:r>
                      <a:r>
                        <a:rPr lang="en-US" sz="2000" b="0" kern="1200" dirty="0">
                          <a:solidFill>
                            <a:srgbClr val="000000"/>
                          </a:solidFill>
                          <a:effectLst>
                            <a:outerShdw blurRad="50800" dist="38100" algn="tr" rotWithShape="0">
                              <a:prstClr val="black">
                                <a:alpha val="40000"/>
                              </a:prstClr>
                            </a:outerShdw>
                          </a:effectLst>
                          <a:latin typeface="Times New Roman"/>
                          <a:ea typeface="Times New Roman"/>
                          <a:cs typeface="Arial"/>
                        </a:rPr>
                        <a:t>- </a:t>
                      </a: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6</a:t>
                      </a: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 أشهر</a:t>
                      </a:r>
                      <a:endParaRPr lang="en-US" sz="2000" dirty="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a:solidFill>
                            <a:srgbClr val="000000"/>
                          </a:solidFill>
                          <a:effectLst>
                            <a:outerShdw blurRad="50800" dist="38100" algn="tr" rotWithShape="0">
                              <a:prstClr val="black">
                                <a:alpha val="40000"/>
                              </a:prstClr>
                            </a:outerShdw>
                          </a:effectLst>
                          <a:latin typeface="Times New Roman"/>
                          <a:ea typeface="Times New Roman"/>
                          <a:cs typeface="Arial"/>
                        </a:rPr>
                        <a:t>1.5</a:t>
                      </a: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 </a:t>
                      </a:r>
                      <a:r>
                        <a:rPr lang="en-US" sz="2000" b="1" kern="1200">
                          <a:solidFill>
                            <a:srgbClr val="000000"/>
                          </a:solidFill>
                          <a:effectLst>
                            <a:outerShdw blurRad="50800" dist="38100" algn="tr" rotWithShape="0">
                              <a:prstClr val="black">
                                <a:alpha val="40000"/>
                              </a:prstClr>
                            </a:outerShdw>
                          </a:effectLst>
                          <a:latin typeface="Times New Roman"/>
                          <a:ea typeface="Times New Roman"/>
                          <a:cs typeface="Arial"/>
                        </a:rPr>
                        <a:t>2</a:t>
                      </a: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 سنة للذكور</a:t>
                      </a:r>
                      <a:endParaRPr lang="en-US" sz="2000">
                        <a:latin typeface="Calibri"/>
                        <a:ea typeface="Times New Roman"/>
                        <a:cs typeface="Arial"/>
                      </a:endParaRPr>
                    </a:p>
                    <a:p>
                      <a:pPr algn="ctr" rtl="1">
                        <a:lnSpc>
                          <a:spcPct val="115000"/>
                        </a:lnSpc>
                        <a:spcAft>
                          <a:spcPts val="0"/>
                        </a:spcAft>
                      </a:pPr>
                      <a:r>
                        <a:rPr lang="en-US" sz="2000" b="1" kern="1200">
                          <a:solidFill>
                            <a:srgbClr val="000000"/>
                          </a:solidFill>
                          <a:effectLst>
                            <a:outerShdw blurRad="50800" dist="38100" algn="tr" rotWithShape="0">
                              <a:prstClr val="black">
                                <a:alpha val="40000"/>
                              </a:prstClr>
                            </a:outerShdw>
                          </a:effectLst>
                          <a:latin typeface="Times New Roman"/>
                          <a:ea typeface="Times New Roman"/>
                          <a:cs typeface="Arial"/>
                        </a:rPr>
                        <a:t>15 </a:t>
                      </a: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 </a:t>
                      </a:r>
                      <a:r>
                        <a:rPr lang="en-US" sz="2000" b="1" kern="1200">
                          <a:solidFill>
                            <a:srgbClr val="000000"/>
                          </a:solidFill>
                          <a:effectLst>
                            <a:outerShdw blurRad="50800" dist="38100" algn="tr" rotWithShape="0">
                              <a:prstClr val="black">
                                <a:alpha val="40000"/>
                              </a:prstClr>
                            </a:outerShdw>
                          </a:effectLst>
                          <a:latin typeface="Times New Roman"/>
                          <a:ea typeface="Times New Roman"/>
                          <a:cs typeface="Arial"/>
                        </a:rPr>
                        <a:t>18</a:t>
                      </a: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 شهرا للأنثى</a:t>
                      </a:r>
                      <a:endParaRPr lang="en-US" sz="200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19</a:t>
                      </a:r>
                      <a:r>
                        <a:rPr lang="ar-IQ" sz="20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 </a:t>
                      </a:r>
                      <a:r>
                        <a:rPr lang="en-US" sz="20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23</a:t>
                      </a:r>
                      <a:r>
                        <a:rPr lang="ar-IQ" sz="20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 </a:t>
                      </a: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يوماً ً</a:t>
                      </a:r>
                      <a:endParaRPr lang="en-US" sz="2000" dirty="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a:solidFill>
                            <a:srgbClr val="000000"/>
                          </a:solidFill>
                          <a:effectLst>
                            <a:outerShdw blurRad="50800" dist="38100" algn="tr" rotWithShape="0">
                              <a:prstClr val="black">
                                <a:alpha val="40000"/>
                              </a:prstClr>
                            </a:outerShdw>
                          </a:effectLst>
                          <a:latin typeface="Times New Roman"/>
                          <a:ea typeface="Times New Roman"/>
                          <a:cs typeface="Arial"/>
                        </a:rPr>
                        <a:t>12</a:t>
                      </a: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 </a:t>
                      </a:r>
                      <a:r>
                        <a:rPr lang="en-US" sz="2000" b="1" kern="1200">
                          <a:solidFill>
                            <a:srgbClr val="000000"/>
                          </a:solidFill>
                          <a:effectLst>
                            <a:outerShdw blurRad="50800" dist="38100" algn="tr" rotWithShape="0">
                              <a:prstClr val="black">
                                <a:alpha val="40000"/>
                              </a:prstClr>
                            </a:outerShdw>
                          </a:effectLst>
                          <a:latin typeface="Times New Roman"/>
                          <a:ea typeface="Times New Roman"/>
                          <a:cs typeface="Arial"/>
                        </a:rPr>
                        <a:t>28</a:t>
                      </a: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 ساعة</a:t>
                      </a:r>
                      <a:endParaRPr lang="en-US" sz="2000">
                        <a:latin typeface="Calibri"/>
                        <a:ea typeface="Times New Roman"/>
                        <a:cs typeface="Arial"/>
                      </a:endParaRPr>
                    </a:p>
                    <a:p>
                      <a:pPr algn="ctr" rtl="1">
                        <a:lnSpc>
                          <a:spcPct val="115000"/>
                        </a:lnSpc>
                        <a:spcAft>
                          <a:spcPts val="0"/>
                        </a:spcAft>
                      </a:pP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بمعدل </a:t>
                      </a:r>
                      <a:r>
                        <a:rPr lang="en-US" sz="2000" b="1" kern="1200">
                          <a:solidFill>
                            <a:srgbClr val="000000"/>
                          </a:solidFill>
                          <a:effectLst>
                            <a:outerShdw blurRad="50800" dist="38100" algn="tr" rotWithShape="0">
                              <a:prstClr val="black">
                                <a:alpha val="40000"/>
                              </a:prstClr>
                            </a:outerShdw>
                          </a:effectLst>
                          <a:latin typeface="Times New Roman"/>
                          <a:ea typeface="Times New Roman"/>
                          <a:cs typeface="Arial"/>
                        </a:rPr>
                        <a:t>18</a:t>
                      </a: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 ساعة</a:t>
                      </a:r>
                      <a:endParaRPr lang="en-US" sz="200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النصف الثاني من الشبق</a:t>
                      </a:r>
                      <a:endParaRPr lang="en-US" sz="200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943">
                <a:tc>
                  <a:txBody>
                    <a:bodyPr/>
                    <a:lstStyle/>
                    <a:p>
                      <a:pPr algn="ctr" rtl="1">
                        <a:lnSpc>
                          <a:spcPct val="115000"/>
                        </a:lnSpc>
                        <a:spcAft>
                          <a:spcPts val="0"/>
                        </a:spcAft>
                      </a:pP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الجاموس</a:t>
                      </a:r>
                      <a:endParaRPr lang="en-US" sz="200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18 </a:t>
                      </a:r>
                      <a:r>
                        <a:rPr lang="en-US" sz="2000" b="0" kern="1200" dirty="0">
                          <a:solidFill>
                            <a:srgbClr val="000000"/>
                          </a:solidFill>
                          <a:effectLst>
                            <a:outerShdw blurRad="50800" dist="38100" algn="tr" rotWithShape="0">
                              <a:prstClr val="black">
                                <a:alpha val="40000"/>
                              </a:prstClr>
                            </a:outerShdw>
                          </a:effectLst>
                          <a:latin typeface="Times New Roman"/>
                          <a:ea typeface="Times New Roman"/>
                          <a:cs typeface="Arial"/>
                        </a:rPr>
                        <a:t>- </a:t>
                      </a: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9 </a:t>
                      </a: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 شهر</a:t>
                      </a:r>
                      <a:endParaRPr lang="en-US" sz="2000" dirty="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a:solidFill>
                            <a:srgbClr val="000000"/>
                          </a:solidFill>
                          <a:effectLst>
                            <a:outerShdw blurRad="50800" dist="38100" algn="tr" rotWithShape="0">
                              <a:prstClr val="black">
                                <a:alpha val="40000"/>
                              </a:prstClr>
                            </a:outerShdw>
                          </a:effectLst>
                          <a:latin typeface="Times New Roman"/>
                          <a:ea typeface="Times New Roman"/>
                          <a:cs typeface="Arial"/>
                        </a:rPr>
                        <a:t>2.5</a:t>
                      </a: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 - </a:t>
                      </a:r>
                      <a:r>
                        <a:rPr lang="en-US" sz="2000" b="1" kern="1200">
                          <a:solidFill>
                            <a:srgbClr val="000000"/>
                          </a:solidFill>
                          <a:effectLst>
                            <a:outerShdw blurRad="50800" dist="38100" algn="tr" rotWithShape="0">
                              <a:prstClr val="black">
                                <a:alpha val="40000"/>
                              </a:prstClr>
                            </a:outerShdw>
                          </a:effectLst>
                          <a:latin typeface="Times New Roman"/>
                          <a:ea typeface="Times New Roman"/>
                          <a:cs typeface="Arial"/>
                        </a:rPr>
                        <a:t>3</a:t>
                      </a: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 سنة</a:t>
                      </a:r>
                      <a:endParaRPr lang="en-US" sz="200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a:solidFill>
                            <a:srgbClr val="000000"/>
                          </a:solidFill>
                          <a:effectLst>
                            <a:outerShdw blurRad="50800" dist="38100" algn="tr" rotWithShape="0">
                              <a:prstClr val="black">
                                <a:alpha val="40000"/>
                              </a:prstClr>
                            </a:outerShdw>
                          </a:effectLst>
                          <a:latin typeface="Times New Roman"/>
                          <a:ea typeface="Times New Roman"/>
                          <a:cs typeface="Arial"/>
                        </a:rPr>
                        <a:t>21</a:t>
                      </a: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 يوماً</a:t>
                      </a:r>
                      <a:endParaRPr lang="en-US" sz="200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a:solidFill>
                            <a:srgbClr val="000000"/>
                          </a:solidFill>
                          <a:effectLst>
                            <a:outerShdw blurRad="50800" dist="38100" algn="tr" rotWithShape="0">
                              <a:prstClr val="black">
                                <a:alpha val="40000"/>
                              </a:prstClr>
                            </a:outerShdw>
                          </a:effectLst>
                          <a:latin typeface="Times New Roman"/>
                          <a:ea typeface="Times New Roman"/>
                          <a:cs typeface="Arial"/>
                        </a:rPr>
                        <a:t>21</a:t>
                      </a: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 - </a:t>
                      </a:r>
                      <a:r>
                        <a:rPr lang="en-US" sz="2000" b="1" kern="1200">
                          <a:solidFill>
                            <a:srgbClr val="000000"/>
                          </a:solidFill>
                          <a:effectLst>
                            <a:outerShdw blurRad="50800" dist="38100" algn="tr" rotWithShape="0">
                              <a:prstClr val="black">
                                <a:alpha val="40000"/>
                              </a:prstClr>
                            </a:outerShdw>
                          </a:effectLst>
                          <a:latin typeface="Times New Roman"/>
                          <a:ea typeface="Times New Roman"/>
                          <a:cs typeface="Arial"/>
                        </a:rPr>
                        <a:t>36</a:t>
                      </a: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 ساعة </a:t>
                      </a:r>
                      <a:endParaRPr lang="en-US" sz="200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النصف الثاني من فترة الشبق</a:t>
                      </a:r>
                      <a:endParaRPr lang="en-US" sz="200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639">
                <a:tc>
                  <a:txBody>
                    <a:bodyPr/>
                    <a:lstStyle/>
                    <a:p>
                      <a:pPr algn="ctr" rtl="1">
                        <a:lnSpc>
                          <a:spcPct val="115000"/>
                        </a:lnSpc>
                        <a:spcAft>
                          <a:spcPts val="0"/>
                        </a:spcAft>
                      </a:pP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الأغنام</a:t>
                      </a:r>
                      <a:endParaRPr lang="en-US" sz="200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5 </a:t>
                      </a:r>
                      <a:r>
                        <a:rPr lang="en-US" sz="2000" b="0" kern="1200" dirty="0">
                          <a:solidFill>
                            <a:srgbClr val="000000"/>
                          </a:solidFill>
                          <a:effectLst>
                            <a:outerShdw blurRad="50800" dist="38100" algn="tr" rotWithShape="0">
                              <a:prstClr val="black">
                                <a:alpha val="40000"/>
                              </a:prstClr>
                            </a:outerShdw>
                          </a:effectLst>
                          <a:latin typeface="Times New Roman"/>
                          <a:ea typeface="Times New Roman"/>
                          <a:cs typeface="Arial"/>
                        </a:rPr>
                        <a:t>- </a:t>
                      </a: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4 </a:t>
                      </a: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 أشهر </a:t>
                      </a:r>
                      <a:endParaRPr lang="en-US" sz="2000" dirty="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a:solidFill>
                            <a:srgbClr val="000000"/>
                          </a:solidFill>
                          <a:effectLst>
                            <a:outerShdw blurRad="50800" dist="38100" algn="tr" rotWithShape="0">
                              <a:prstClr val="black">
                                <a:alpha val="40000"/>
                              </a:prstClr>
                            </a:outerShdw>
                          </a:effectLst>
                          <a:latin typeface="Times New Roman"/>
                          <a:ea typeface="Times New Roman"/>
                          <a:cs typeface="Arial"/>
                        </a:rPr>
                        <a:t>10</a:t>
                      </a: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 - </a:t>
                      </a:r>
                      <a:r>
                        <a:rPr lang="en-US" sz="2000" b="1" kern="1200">
                          <a:solidFill>
                            <a:srgbClr val="000000"/>
                          </a:solidFill>
                          <a:effectLst>
                            <a:outerShdw blurRad="50800" dist="38100" algn="tr" rotWithShape="0">
                              <a:prstClr val="black">
                                <a:alpha val="40000"/>
                              </a:prstClr>
                            </a:outerShdw>
                          </a:effectLst>
                          <a:latin typeface="Times New Roman"/>
                          <a:ea typeface="Times New Roman"/>
                          <a:cs typeface="Arial"/>
                        </a:rPr>
                        <a:t>14</a:t>
                      </a: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 شهرا ً</a:t>
                      </a:r>
                      <a:endParaRPr lang="en-US" sz="200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a:solidFill>
                            <a:srgbClr val="000000"/>
                          </a:solidFill>
                          <a:effectLst>
                            <a:outerShdw blurRad="50800" dist="38100" algn="tr" rotWithShape="0">
                              <a:prstClr val="black">
                                <a:alpha val="40000"/>
                              </a:prstClr>
                            </a:outerShdw>
                          </a:effectLst>
                          <a:latin typeface="Times New Roman"/>
                          <a:ea typeface="Times New Roman"/>
                          <a:cs typeface="Arial"/>
                        </a:rPr>
                        <a:t>18</a:t>
                      </a: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 - </a:t>
                      </a:r>
                      <a:r>
                        <a:rPr lang="en-US" sz="2000" b="1" kern="1200">
                          <a:solidFill>
                            <a:srgbClr val="000000"/>
                          </a:solidFill>
                          <a:effectLst>
                            <a:outerShdw blurRad="50800" dist="38100" algn="tr" rotWithShape="0">
                              <a:prstClr val="black">
                                <a:alpha val="40000"/>
                              </a:prstClr>
                            </a:outerShdw>
                          </a:effectLst>
                          <a:latin typeface="Times New Roman"/>
                          <a:ea typeface="Times New Roman"/>
                          <a:cs typeface="Arial"/>
                        </a:rPr>
                        <a:t>21</a:t>
                      </a: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 يوماً ً</a:t>
                      </a:r>
                      <a:endParaRPr lang="en-US" sz="200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a:solidFill>
                            <a:srgbClr val="000000"/>
                          </a:solidFill>
                          <a:effectLst>
                            <a:outerShdw blurRad="50800" dist="38100" algn="tr" rotWithShape="0">
                              <a:prstClr val="black">
                                <a:alpha val="40000"/>
                              </a:prstClr>
                            </a:outerShdw>
                          </a:effectLst>
                          <a:latin typeface="Times New Roman"/>
                          <a:ea typeface="Times New Roman"/>
                          <a:cs typeface="Arial"/>
                        </a:rPr>
                        <a:t>24</a:t>
                      </a: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 - </a:t>
                      </a:r>
                      <a:r>
                        <a:rPr lang="en-US" sz="2000" b="1" kern="1200">
                          <a:solidFill>
                            <a:srgbClr val="000000"/>
                          </a:solidFill>
                          <a:effectLst>
                            <a:outerShdw blurRad="50800" dist="38100" algn="tr" rotWithShape="0">
                              <a:prstClr val="black">
                                <a:alpha val="40000"/>
                              </a:prstClr>
                            </a:outerShdw>
                          </a:effectLst>
                          <a:latin typeface="Times New Roman"/>
                          <a:ea typeface="Times New Roman"/>
                          <a:cs typeface="Arial"/>
                        </a:rPr>
                        <a:t>48</a:t>
                      </a: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 ساعة</a:t>
                      </a:r>
                      <a:endParaRPr lang="en-US" sz="200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النصف الثاني من فترة الشبق</a:t>
                      </a:r>
                      <a:endParaRPr lang="en-US" sz="200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733">
                <a:tc>
                  <a:txBody>
                    <a:bodyPr/>
                    <a:lstStyle/>
                    <a:p>
                      <a:pPr algn="ctr" rtl="1">
                        <a:lnSpc>
                          <a:spcPct val="115000"/>
                        </a:lnSpc>
                        <a:spcAft>
                          <a:spcPts val="0"/>
                        </a:spcAft>
                      </a:pP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الإبل </a:t>
                      </a:r>
                      <a:endParaRPr lang="en-US" sz="200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a:solidFill>
                            <a:srgbClr val="000000"/>
                          </a:solidFill>
                          <a:effectLst>
                            <a:outerShdw blurRad="50800" dist="38100" algn="tr" rotWithShape="0">
                              <a:prstClr val="black">
                                <a:alpha val="40000"/>
                              </a:prstClr>
                            </a:outerShdw>
                          </a:effectLst>
                          <a:latin typeface="Times New Roman"/>
                          <a:ea typeface="Times New Roman"/>
                          <a:cs typeface="Arial"/>
                        </a:rPr>
                        <a:t>3 </a:t>
                      </a: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سنوات </a:t>
                      </a:r>
                      <a:endParaRPr lang="en-US" sz="200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4</a:t>
                      </a:r>
                      <a:r>
                        <a:rPr lang="ar-IQ" sz="20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 - </a:t>
                      </a:r>
                      <a:r>
                        <a:rPr lang="en-US" sz="20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5</a:t>
                      </a:r>
                      <a:r>
                        <a:rPr lang="ar-IQ" sz="20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 </a:t>
                      </a: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سنوات</a:t>
                      </a:r>
                      <a:endParaRPr lang="en-US" sz="2000" dirty="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20</a:t>
                      </a:r>
                      <a:r>
                        <a:rPr lang="ar-IQ" sz="20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 </a:t>
                      </a:r>
                      <a:r>
                        <a:rPr lang="en-US" sz="20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23</a:t>
                      </a:r>
                      <a:r>
                        <a:rPr lang="ar-IQ" sz="20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   </a:t>
                      </a: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يوم</a:t>
                      </a:r>
                      <a:endParaRPr lang="en-US" sz="2000" dirty="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5</a:t>
                      </a:r>
                      <a:r>
                        <a:rPr lang="ar-IQ" sz="20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 -</a:t>
                      </a:r>
                      <a:r>
                        <a:rPr lang="ar-IQ" sz="2000" b="1" kern="1200" baseline="0" dirty="0" smtClean="0">
                          <a:solidFill>
                            <a:srgbClr val="000000"/>
                          </a:solidFill>
                          <a:effectLst>
                            <a:outerShdw blurRad="50800" dist="38100" algn="tr" rotWithShape="0">
                              <a:prstClr val="black">
                                <a:alpha val="40000"/>
                              </a:prstClr>
                            </a:outerShdw>
                          </a:effectLst>
                          <a:latin typeface="Times New Roman"/>
                          <a:ea typeface="Times New Roman"/>
                          <a:cs typeface="Arial"/>
                        </a:rPr>
                        <a:t> </a:t>
                      </a:r>
                      <a:r>
                        <a:rPr lang="en-US" sz="20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7</a:t>
                      </a:r>
                      <a:r>
                        <a:rPr lang="ar-IQ" sz="20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 </a:t>
                      </a: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أيام</a:t>
                      </a:r>
                      <a:endParaRPr lang="en-US" sz="2000" dirty="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خلال فترة الشبق</a:t>
                      </a:r>
                      <a:endParaRPr lang="en-US" sz="200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7270">
                <a:tc>
                  <a:txBody>
                    <a:bodyPr/>
                    <a:lstStyle/>
                    <a:p>
                      <a:pPr algn="ctr" rtl="1">
                        <a:lnSpc>
                          <a:spcPct val="115000"/>
                        </a:lnSpc>
                        <a:spcAft>
                          <a:spcPts val="0"/>
                        </a:spcAft>
                      </a:pP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الخيول</a:t>
                      </a:r>
                      <a:endParaRPr lang="en-US" sz="200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3 </a:t>
                      </a:r>
                      <a:r>
                        <a:rPr lang="en-US" sz="2000" b="0" kern="1200" dirty="0">
                          <a:solidFill>
                            <a:srgbClr val="000000"/>
                          </a:solidFill>
                          <a:effectLst>
                            <a:outerShdw blurRad="50800" dist="38100" algn="tr" rotWithShape="0">
                              <a:prstClr val="black">
                                <a:alpha val="40000"/>
                              </a:prstClr>
                            </a:outerShdw>
                          </a:effectLst>
                          <a:latin typeface="Times New Roman"/>
                          <a:ea typeface="Times New Roman"/>
                          <a:cs typeface="Arial"/>
                        </a:rPr>
                        <a:t>- </a:t>
                      </a: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1 </a:t>
                      </a: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 سنة</a:t>
                      </a:r>
                      <a:endParaRPr lang="en-US" sz="2000" dirty="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a:solidFill>
                            <a:srgbClr val="000000"/>
                          </a:solidFill>
                          <a:effectLst>
                            <a:outerShdw blurRad="50800" dist="38100" algn="tr" rotWithShape="0">
                              <a:prstClr val="black">
                                <a:alpha val="40000"/>
                              </a:prstClr>
                            </a:outerShdw>
                          </a:effectLst>
                          <a:latin typeface="Times New Roman"/>
                          <a:ea typeface="Times New Roman"/>
                          <a:cs typeface="Arial"/>
                        </a:rPr>
                        <a:t>3</a:t>
                      </a: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 - </a:t>
                      </a:r>
                      <a:r>
                        <a:rPr lang="en-US" sz="2000" b="1" kern="1200">
                          <a:solidFill>
                            <a:srgbClr val="000000"/>
                          </a:solidFill>
                          <a:effectLst>
                            <a:outerShdw blurRad="50800" dist="38100" algn="tr" rotWithShape="0">
                              <a:prstClr val="black">
                                <a:alpha val="40000"/>
                              </a:prstClr>
                            </a:outerShdw>
                          </a:effectLst>
                          <a:latin typeface="Times New Roman"/>
                          <a:ea typeface="Times New Roman"/>
                          <a:cs typeface="Arial"/>
                        </a:rPr>
                        <a:t>4</a:t>
                      </a:r>
                      <a:r>
                        <a:rPr lang="ar-IQ" sz="2000" b="1" kern="1200">
                          <a:solidFill>
                            <a:srgbClr val="000000"/>
                          </a:solidFill>
                          <a:effectLst>
                            <a:outerShdw blurRad="50800" dist="38100" algn="tr" rotWithShape="0">
                              <a:prstClr val="black">
                                <a:alpha val="40000"/>
                              </a:prstClr>
                            </a:outerShdw>
                          </a:effectLst>
                          <a:latin typeface="Times New Roman"/>
                          <a:ea typeface="Times New Roman"/>
                          <a:cs typeface="Arial"/>
                        </a:rPr>
                        <a:t> سنوات</a:t>
                      </a:r>
                      <a:endParaRPr lang="en-US" sz="200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3</a:t>
                      </a: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 - </a:t>
                      </a: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4</a:t>
                      </a: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 أسابيع في الربيع والخريف</a:t>
                      </a:r>
                      <a:endParaRPr lang="en-US" sz="2000" dirty="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2</a:t>
                      </a: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 </a:t>
                      </a:r>
                      <a:r>
                        <a:rPr lang="ar-IQ" sz="20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a:t>
                      </a:r>
                      <a:r>
                        <a:rPr lang="en-US" sz="20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 3 </a:t>
                      </a: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أيام </a:t>
                      </a:r>
                      <a:endParaRPr lang="en-US" sz="2000" dirty="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000" b="1" kern="1200" dirty="0">
                          <a:solidFill>
                            <a:srgbClr val="000000"/>
                          </a:solidFill>
                          <a:effectLst>
                            <a:outerShdw blurRad="50800" dist="38100" algn="tr" rotWithShape="0">
                              <a:prstClr val="black">
                                <a:alpha val="40000"/>
                              </a:prstClr>
                            </a:outerShdw>
                          </a:effectLst>
                          <a:latin typeface="Times New Roman"/>
                          <a:ea typeface="Times New Roman"/>
                          <a:cs typeface="Arial"/>
                        </a:rPr>
                        <a:t>اليوم الثاني من فترة الشبق</a:t>
                      </a:r>
                      <a:endParaRPr lang="en-US" sz="2000" dirty="0">
                        <a:latin typeface="Calibri"/>
                        <a:ea typeface="Times New Roman"/>
                        <a:cs typeface="Arial"/>
                      </a:endParaRPr>
                    </a:p>
                  </a:txBody>
                  <a:tcPr marL="67553" marR="67553" marT="10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714348" y="411480"/>
            <a:ext cx="7643866"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جدول (1 ) البلوغ والنضج الجنسي  لبعض الحيوانات </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0"/>
          <p:cNvPicPr/>
          <p:nvPr/>
        </p:nvPicPr>
        <p:blipFill>
          <a:blip r:embed="rId2"/>
          <a:srcRect/>
          <a:stretch>
            <a:fillRect/>
          </a:stretch>
        </p:blipFill>
        <p:spPr bwMode="auto">
          <a:xfrm>
            <a:off x="2214547" y="285728"/>
            <a:ext cx="4643470" cy="2286015"/>
          </a:xfrm>
          <a:prstGeom prst="rect">
            <a:avLst/>
          </a:prstGeom>
          <a:noFill/>
        </p:spPr>
      </p:pic>
      <p:sp>
        <p:nvSpPr>
          <p:cNvPr id="43009" name="Rectangle 1"/>
          <p:cNvSpPr>
            <a:spLocks noChangeArrowheads="1"/>
          </p:cNvSpPr>
          <p:nvPr/>
        </p:nvSpPr>
        <p:spPr bwMode="auto">
          <a:xfrm>
            <a:off x="428596" y="2643182"/>
            <a:ext cx="8429684" cy="341632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4</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تشخيص الحمل عن طريق الجس من المستقيم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Rectum  palpation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وهذه الطريقة من أكثرالطرائق المتبعة ويقوم بالعملية شخص متمرس وتعطي نتائج جيدة تصل نسبة صحتها الى أكثر من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95</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ويفضل أجرائها في الأشهرالثلاثة الأولى من الحمل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5-إستعمال الموجات فوق الصوتية :   ( فحص السونار)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ويستخدم هذا الجهاز لكشف الحمل عن طريق وضعه على خاصرة البقرة اليمنى وتظهرالنتائج على شاشة تلفيزيونية ، يمكن الحصول على النتائج بوقت مبكرمن الحمل كما يمكن الكشف عن وجود أورام أو تشوهات في الرحم بهذه الطريقة وتكون النتائج دقيقة</a:t>
            </a:r>
            <a:r>
              <a:rPr kumimoji="0" lang="ar-IQ"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357158" y="357166"/>
            <a:ext cx="8501122" cy="575542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رعاية الأبقار الحوامل  : </a:t>
            </a:r>
            <a:r>
              <a:rPr kumimoji="0" lang="en-US"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Pregnant cattle caring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من خلال ما سبق يلاحظ أن طول الجنين يكاد يتضاعف من شهرلأخر، لذلك فإن مساحة التجويف البطني يشغلها الرحم بحيث يأخذ مكان الكرش ويضغط عليه ، كما أن حاجة الجنين الغذائية تزداد بتقدم عمره حتى إذا دخل الأشهرالثلاثة الأخيرة فأن حاجته الغذائية تتضاعف وهنا يجب توفير العلف للأبقار بصورة مستمرة لتلبية أحتياجاتها من المركبات والعناصر الغذائية بسبب متطلبات حياتها وحياة الجنين فهنا يجب زيادة المقررات الغذائية في العلف مع زيـادة عـدد مرات التعليف للحيوان ، كما يجب توفير المياه النظيفة والباردة لسقي الأبقارالحوامل لأن ذلك ضروري ومهم في تكوين السوائل الجنينية وحماية الحيوان من الإجهاض</a:t>
            </a:r>
            <a:r>
              <a:rPr kumimoji="0" lang="ar-IQ"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تحديد موعد الولادة :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يمكن تحديد موعد الولادة من خلال السجلات الخاصة بكل بقرة وفي اليوم الذي حصل فيه التلقيح المخصب ومن المعروف إن مدة الحمل في الأبقار</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280</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يوماً ً أو تسعة أشهر وعشرة أيام ، لذلك فإن الموعد يمكن تحديده كما في الجدول الآتي : فمثلا بقرة لقحت في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1/10</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فإن موعد ولادتها المتوقع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10/17</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أو أن بقرة لقحت في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12/18</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فأن تأريخ ولادتها المتوقع هو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9/24</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من السنة التالية .</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57356" y="571478"/>
          <a:ext cx="5500726" cy="5597652"/>
        </p:xfrm>
        <a:graphic>
          <a:graphicData uri="http://schemas.openxmlformats.org/drawingml/2006/table">
            <a:tbl>
              <a:tblPr rtl="1"/>
              <a:tblGrid>
                <a:gridCol w="2417130"/>
                <a:gridCol w="924376"/>
                <a:gridCol w="2159220"/>
              </a:tblGrid>
              <a:tr h="374329">
                <a:tc>
                  <a:txBody>
                    <a:bodyPr/>
                    <a:lstStyle/>
                    <a:p>
                      <a:pPr algn="ctr" rtl="1">
                        <a:lnSpc>
                          <a:spcPct val="115000"/>
                        </a:lnSpc>
                        <a:spcBef>
                          <a:spcPts val="600"/>
                        </a:spcBef>
                        <a:spcAft>
                          <a:spcPts val="0"/>
                        </a:spcAft>
                      </a:pPr>
                      <a:r>
                        <a:rPr lang="ar-IQ" sz="2400" b="1" kern="1200" dirty="0">
                          <a:solidFill>
                            <a:srgbClr val="000000"/>
                          </a:solidFill>
                          <a:latin typeface="Times New Roman"/>
                          <a:ea typeface="Times New Roman"/>
                          <a:cs typeface="Arial"/>
                        </a:rPr>
                        <a:t>الشهر الذي حصل فيه التلقيح</a:t>
                      </a:r>
                      <a:endParaRPr lang="en-US" sz="2400" dirty="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600"/>
                        </a:spcBef>
                        <a:spcAft>
                          <a:spcPts val="0"/>
                        </a:spcAft>
                      </a:pPr>
                      <a:r>
                        <a:rPr lang="ar-IQ" sz="2400" b="1" kern="1200" dirty="0">
                          <a:solidFill>
                            <a:srgbClr val="000000"/>
                          </a:solidFill>
                          <a:latin typeface="Times New Roman"/>
                          <a:ea typeface="Times New Roman"/>
                          <a:cs typeface="Arial"/>
                        </a:rPr>
                        <a:t>(</a:t>
                      </a:r>
                      <a:r>
                        <a:rPr lang="ar-IQ" sz="2400" b="1" kern="1200" dirty="0" smtClean="0">
                          <a:solidFill>
                            <a:srgbClr val="000000"/>
                          </a:solidFill>
                          <a:latin typeface="Times New Roman"/>
                          <a:ea typeface="Times New Roman"/>
                          <a:cs typeface="Arial"/>
                        </a:rPr>
                        <a:t>شهر)</a:t>
                      </a:r>
                      <a:endParaRPr lang="en-US" sz="2400" dirty="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600"/>
                        </a:spcBef>
                        <a:spcAft>
                          <a:spcPts val="0"/>
                        </a:spcAft>
                      </a:pPr>
                      <a:r>
                        <a:rPr lang="ar-IQ" sz="2400" b="1" kern="1200" dirty="0">
                          <a:solidFill>
                            <a:srgbClr val="000000"/>
                          </a:solidFill>
                          <a:latin typeface="Times New Roman"/>
                          <a:ea typeface="Times New Roman"/>
                          <a:cs typeface="Arial"/>
                        </a:rPr>
                        <a:t>تأريخ الولادة (يوم)</a:t>
                      </a:r>
                      <a:endParaRPr lang="en-US" sz="2400" dirty="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498">
                <a:tc>
                  <a:txBody>
                    <a:bodyPr/>
                    <a:lstStyle/>
                    <a:p>
                      <a:pPr algn="ctr" rtl="0">
                        <a:lnSpc>
                          <a:spcPct val="115000"/>
                        </a:lnSpc>
                        <a:spcAft>
                          <a:spcPts val="0"/>
                        </a:spcAft>
                      </a:pPr>
                      <a:r>
                        <a:rPr lang="en-US" sz="2400" b="1" kern="1200" dirty="0">
                          <a:solidFill>
                            <a:srgbClr val="000000"/>
                          </a:solidFill>
                          <a:latin typeface="Times New Roman"/>
                          <a:ea typeface="Times New Roman"/>
                          <a:cs typeface="Arial"/>
                        </a:rPr>
                        <a:t>1</a:t>
                      </a:r>
                      <a:endParaRPr lang="en-US" sz="2400" dirty="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b="1" kern="1200">
                          <a:solidFill>
                            <a:srgbClr val="000000"/>
                          </a:solidFill>
                          <a:latin typeface="Times New Roman"/>
                          <a:ea typeface="Times New Roman"/>
                          <a:cs typeface="Arial"/>
                        </a:rPr>
                        <a:t>10</a:t>
                      </a:r>
                      <a:endParaRPr lang="en-US" sz="240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b="1" kern="1200">
                          <a:solidFill>
                            <a:srgbClr val="000000"/>
                          </a:solidFill>
                          <a:latin typeface="Times New Roman"/>
                          <a:ea typeface="Times New Roman"/>
                          <a:cs typeface="Arial"/>
                        </a:rPr>
                        <a:t>يوم التلقيح + </a:t>
                      </a:r>
                      <a:r>
                        <a:rPr lang="en-US" sz="2400" b="1" kern="1200">
                          <a:solidFill>
                            <a:srgbClr val="000000"/>
                          </a:solidFill>
                          <a:latin typeface="Times New Roman"/>
                          <a:ea typeface="Times New Roman"/>
                          <a:cs typeface="Arial"/>
                        </a:rPr>
                        <a:t>7</a:t>
                      </a:r>
                      <a:endParaRPr lang="en-US" sz="240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498">
                <a:tc>
                  <a:txBody>
                    <a:bodyPr/>
                    <a:lstStyle/>
                    <a:p>
                      <a:pPr algn="ctr" rtl="0">
                        <a:lnSpc>
                          <a:spcPct val="115000"/>
                        </a:lnSpc>
                        <a:spcAft>
                          <a:spcPts val="0"/>
                        </a:spcAft>
                      </a:pPr>
                      <a:r>
                        <a:rPr lang="en-US" sz="2400" b="1" kern="1200" dirty="0">
                          <a:solidFill>
                            <a:srgbClr val="000000"/>
                          </a:solidFill>
                          <a:latin typeface="Times New Roman"/>
                          <a:ea typeface="Times New Roman"/>
                          <a:cs typeface="Arial"/>
                        </a:rPr>
                        <a:t>2</a:t>
                      </a:r>
                      <a:endParaRPr lang="en-US" sz="2400" dirty="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b="1" kern="1200">
                          <a:solidFill>
                            <a:srgbClr val="000000"/>
                          </a:solidFill>
                          <a:latin typeface="Times New Roman"/>
                          <a:ea typeface="Times New Roman"/>
                          <a:cs typeface="Arial"/>
                        </a:rPr>
                        <a:t>11</a:t>
                      </a:r>
                      <a:endParaRPr lang="en-US" sz="240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b="1" kern="1200">
                          <a:solidFill>
                            <a:srgbClr val="000000"/>
                          </a:solidFill>
                          <a:latin typeface="Times New Roman"/>
                          <a:ea typeface="Times New Roman"/>
                          <a:cs typeface="Arial"/>
                        </a:rPr>
                        <a:t>يوم التلقيح +  </a:t>
                      </a:r>
                      <a:r>
                        <a:rPr lang="en-US" sz="2400" b="1" kern="1200">
                          <a:solidFill>
                            <a:srgbClr val="000000"/>
                          </a:solidFill>
                          <a:latin typeface="Times New Roman"/>
                          <a:ea typeface="Times New Roman"/>
                          <a:cs typeface="Arial"/>
                        </a:rPr>
                        <a:t>7</a:t>
                      </a:r>
                      <a:endParaRPr lang="en-US" sz="240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498">
                <a:tc>
                  <a:txBody>
                    <a:bodyPr/>
                    <a:lstStyle/>
                    <a:p>
                      <a:pPr algn="ctr" rtl="0">
                        <a:lnSpc>
                          <a:spcPct val="115000"/>
                        </a:lnSpc>
                        <a:spcAft>
                          <a:spcPts val="0"/>
                        </a:spcAft>
                      </a:pPr>
                      <a:r>
                        <a:rPr lang="en-US" sz="2400" b="1" kern="1200" dirty="0">
                          <a:solidFill>
                            <a:srgbClr val="000000"/>
                          </a:solidFill>
                          <a:latin typeface="Times New Roman"/>
                          <a:ea typeface="Times New Roman"/>
                          <a:cs typeface="Arial"/>
                        </a:rPr>
                        <a:t>3</a:t>
                      </a:r>
                      <a:endParaRPr lang="en-US" sz="2400" dirty="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b="1" kern="1200">
                          <a:solidFill>
                            <a:srgbClr val="000000"/>
                          </a:solidFill>
                          <a:latin typeface="Times New Roman"/>
                          <a:ea typeface="Times New Roman"/>
                          <a:cs typeface="Arial"/>
                        </a:rPr>
                        <a:t>12</a:t>
                      </a:r>
                      <a:endParaRPr lang="en-US" sz="240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b="1" kern="1200" dirty="0">
                          <a:solidFill>
                            <a:srgbClr val="000000"/>
                          </a:solidFill>
                          <a:latin typeface="Times New Roman"/>
                          <a:ea typeface="Times New Roman"/>
                          <a:cs typeface="Arial"/>
                        </a:rPr>
                        <a:t>يوم التلقيح +  </a:t>
                      </a:r>
                      <a:r>
                        <a:rPr lang="en-US" sz="2400" b="1" kern="1200" dirty="0">
                          <a:solidFill>
                            <a:srgbClr val="000000"/>
                          </a:solidFill>
                          <a:latin typeface="Times New Roman"/>
                          <a:ea typeface="Times New Roman"/>
                          <a:cs typeface="Arial"/>
                        </a:rPr>
                        <a:t>5</a:t>
                      </a:r>
                      <a:endParaRPr lang="en-US" sz="2400" dirty="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498">
                <a:tc>
                  <a:txBody>
                    <a:bodyPr/>
                    <a:lstStyle/>
                    <a:p>
                      <a:pPr algn="ctr" rtl="0">
                        <a:lnSpc>
                          <a:spcPct val="115000"/>
                        </a:lnSpc>
                        <a:spcAft>
                          <a:spcPts val="0"/>
                        </a:spcAft>
                      </a:pPr>
                      <a:r>
                        <a:rPr lang="en-US" sz="2400" b="1" kern="1200" dirty="0">
                          <a:solidFill>
                            <a:srgbClr val="000000"/>
                          </a:solidFill>
                          <a:latin typeface="Times New Roman"/>
                          <a:ea typeface="Times New Roman"/>
                          <a:cs typeface="Arial"/>
                        </a:rPr>
                        <a:t>4</a:t>
                      </a:r>
                      <a:endParaRPr lang="en-US" sz="2400" dirty="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b="1" kern="1200">
                          <a:solidFill>
                            <a:srgbClr val="000000"/>
                          </a:solidFill>
                          <a:latin typeface="Times New Roman"/>
                          <a:ea typeface="Times New Roman"/>
                          <a:cs typeface="Arial"/>
                        </a:rPr>
                        <a:t>1</a:t>
                      </a:r>
                      <a:endParaRPr lang="en-US" sz="240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b="1" kern="1200">
                          <a:solidFill>
                            <a:srgbClr val="000000"/>
                          </a:solidFill>
                          <a:latin typeface="Times New Roman"/>
                          <a:ea typeface="Times New Roman"/>
                          <a:cs typeface="Arial"/>
                        </a:rPr>
                        <a:t>يوم التلقيح +  </a:t>
                      </a:r>
                      <a:r>
                        <a:rPr lang="en-US" sz="2400" b="1" kern="1200">
                          <a:solidFill>
                            <a:srgbClr val="000000"/>
                          </a:solidFill>
                          <a:latin typeface="Times New Roman"/>
                          <a:ea typeface="Times New Roman"/>
                          <a:cs typeface="Arial"/>
                        </a:rPr>
                        <a:t>5</a:t>
                      </a:r>
                      <a:endParaRPr lang="en-US" sz="240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498">
                <a:tc>
                  <a:txBody>
                    <a:bodyPr/>
                    <a:lstStyle/>
                    <a:p>
                      <a:pPr algn="ctr" rtl="0">
                        <a:lnSpc>
                          <a:spcPct val="115000"/>
                        </a:lnSpc>
                        <a:spcAft>
                          <a:spcPts val="0"/>
                        </a:spcAft>
                      </a:pPr>
                      <a:r>
                        <a:rPr lang="en-US" sz="2400" b="1" kern="1200" dirty="0">
                          <a:solidFill>
                            <a:srgbClr val="000000"/>
                          </a:solidFill>
                          <a:latin typeface="Times New Roman"/>
                          <a:ea typeface="Times New Roman"/>
                          <a:cs typeface="Arial"/>
                        </a:rPr>
                        <a:t>5</a:t>
                      </a:r>
                      <a:endParaRPr lang="en-US" sz="2400" dirty="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b="1" kern="1200">
                          <a:solidFill>
                            <a:srgbClr val="000000"/>
                          </a:solidFill>
                          <a:latin typeface="Times New Roman"/>
                          <a:ea typeface="Times New Roman"/>
                          <a:cs typeface="Arial"/>
                        </a:rPr>
                        <a:t>2</a:t>
                      </a:r>
                      <a:endParaRPr lang="en-US" sz="240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b="1" kern="1200">
                          <a:solidFill>
                            <a:srgbClr val="000000"/>
                          </a:solidFill>
                          <a:latin typeface="Times New Roman"/>
                          <a:ea typeface="Times New Roman"/>
                          <a:cs typeface="Arial"/>
                        </a:rPr>
                        <a:t>يوم التلقيح +  </a:t>
                      </a:r>
                      <a:r>
                        <a:rPr lang="en-US" sz="2400" b="1" kern="1200">
                          <a:solidFill>
                            <a:srgbClr val="000000"/>
                          </a:solidFill>
                          <a:latin typeface="Times New Roman"/>
                          <a:ea typeface="Times New Roman"/>
                          <a:cs typeface="Arial"/>
                        </a:rPr>
                        <a:t>4</a:t>
                      </a:r>
                      <a:endParaRPr lang="en-US" sz="240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498">
                <a:tc>
                  <a:txBody>
                    <a:bodyPr/>
                    <a:lstStyle/>
                    <a:p>
                      <a:pPr algn="ctr" rtl="0">
                        <a:lnSpc>
                          <a:spcPct val="115000"/>
                        </a:lnSpc>
                        <a:spcAft>
                          <a:spcPts val="0"/>
                        </a:spcAft>
                      </a:pPr>
                      <a:r>
                        <a:rPr lang="en-US" sz="2400" b="1" kern="1200" dirty="0">
                          <a:solidFill>
                            <a:srgbClr val="000000"/>
                          </a:solidFill>
                          <a:latin typeface="Times New Roman"/>
                          <a:ea typeface="Times New Roman"/>
                          <a:cs typeface="Arial"/>
                        </a:rPr>
                        <a:t>6</a:t>
                      </a:r>
                      <a:endParaRPr lang="en-US" sz="2400" dirty="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b="1" kern="1200">
                          <a:solidFill>
                            <a:srgbClr val="000000"/>
                          </a:solidFill>
                          <a:latin typeface="Times New Roman"/>
                          <a:ea typeface="Times New Roman"/>
                          <a:cs typeface="Arial"/>
                        </a:rPr>
                        <a:t>3</a:t>
                      </a:r>
                      <a:endParaRPr lang="en-US" sz="240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b="1" kern="1200">
                          <a:solidFill>
                            <a:srgbClr val="000000"/>
                          </a:solidFill>
                          <a:latin typeface="Times New Roman"/>
                          <a:ea typeface="Times New Roman"/>
                          <a:cs typeface="Arial"/>
                        </a:rPr>
                        <a:t>يوم التلقيح +  </a:t>
                      </a:r>
                      <a:r>
                        <a:rPr lang="en-US" sz="2400" b="1" kern="1200">
                          <a:solidFill>
                            <a:srgbClr val="000000"/>
                          </a:solidFill>
                          <a:latin typeface="Times New Roman"/>
                          <a:ea typeface="Times New Roman"/>
                          <a:cs typeface="Arial"/>
                        </a:rPr>
                        <a:t>7</a:t>
                      </a:r>
                      <a:endParaRPr lang="en-US" sz="240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498">
                <a:tc>
                  <a:txBody>
                    <a:bodyPr/>
                    <a:lstStyle/>
                    <a:p>
                      <a:pPr algn="ctr" rtl="0">
                        <a:lnSpc>
                          <a:spcPct val="115000"/>
                        </a:lnSpc>
                        <a:spcAft>
                          <a:spcPts val="0"/>
                        </a:spcAft>
                      </a:pPr>
                      <a:r>
                        <a:rPr lang="en-US" sz="2400" b="1" kern="1200">
                          <a:solidFill>
                            <a:srgbClr val="000000"/>
                          </a:solidFill>
                          <a:latin typeface="Times New Roman"/>
                          <a:ea typeface="Times New Roman"/>
                          <a:cs typeface="Arial"/>
                        </a:rPr>
                        <a:t>7</a:t>
                      </a:r>
                      <a:endParaRPr lang="en-US" sz="240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b="1" kern="1200" dirty="0">
                          <a:solidFill>
                            <a:srgbClr val="000000"/>
                          </a:solidFill>
                          <a:latin typeface="Times New Roman"/>
                          <a:ea typeface="Times New Roman"/>
                          <a:cs typeface="Arial"/>
                        </a:rPr>
                        <a:t>4</a:t>
                      </a:r>
                      <a:endParaRPr lang="en-US" sz="2400" dirty="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b="1" kern="1200" dirty="0">
                          <a:solidFill>
                            <a:srgbClr val="000000"/>
                          </a:solidFill>
                          <a:latin typeface="Times New Roman"/>
                          <a:ea typeface="Times New Roman"/>
                          <a:cs typeface="Arial"/>
                        </a:rPr>
                        <a:t>يوم التلقيح +  </a:t>
                      </a:r>
                      <a:r>
                        <a:rPr lang="en-US" sz="2400" b="1" kern="1200" dirty="0">
                          <a:solidFill>
                            <a:srgbClr val="000000"/>
                          </a:solidFill>
                          <a:latin typeface="Times New Roman"/>
                          <a:ea typeface="Times New Roman"/>
                          <a:cs typeface="Arial"/>
                        </a:rPr>
                        <a:t>6</a:t>
                      </a:r>
                      <a:endParaRPr lang="en-US" sz="2400" dirty="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498">
                <a:tc>
                  <a:txBody>
                    <a:bodyPr/>
                    <a:lstStyle/>
                    <a:p>
                      <a:pPr algn="ctr" rtl="0">
                        <a:lnSpc>
                          <a:spcPct val="115000"/>
                        </a:lnSpc>
                        <a:spcAft>
                          <a:spcPts val="0"/>
                        </a:spcAft>
                      </a:pPr>
                      <a:r>
                        <a:rPr lang="en-US" sz="2400" b="1" kern="1200">
                          <a:solidFill>
                            <a:srgbClr val="000000"/>
                          </a:solidFill>
                          <a:latin typeface="Times New Roman"/>
                          <a:ea typeface="Times New Roman"/>
                          <a:cs typeface="Arial"/>
                        </a:rPr>
                        <a:t>8</a:t>
                      </a:r>
                      <a:endParaRPr lang="en-US" sz="240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b="1" kern="1200">
                          <a:solidFill>
                            <a:srgbClr val="000000"/>
                          </a:solidFill>
                          <a:latin typeface="Times New Roman"/>
                          <a:ea typeface="Times New Roman"/>
                          <a:cs typeface="Arial"/>
                        </a:rPr>
                        <a:t>5</a:t>
                      </a:r>
                      <a:endParaRPr lang="en-US" sz="240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b="1" kern="1200" dirty="0">
                          <a:solidFill>
                            <a:srgbClr val="000000"/>
                          </a:solidFill>
                          <a:latin typeface="Times New Roman"/>
                          <a:ea typeface="Times New Roman"/>
                          <a:cs typeface="Arial"/>
                        </a:rPr>
                        <a:t>يوم التلقيح +  </a:t>
                      </a:r>
                      <a:r>
                        <a:rPr lang="en-US" sz="2400" b="1" kern="1200" dirty="0">
                          <a:solidFill>
                            <a:srgbClr val="000000"/>
                          </a:solidFill>
                          <a:latin typeface="Times New Roman"/>
                          <a:ea typeface="Times New Roman"/>
                          <a:cs typeface="Arial"/>
                        </a:rPr>
                        <a:t>7</a:t>
                      </a:r>
                      <a:endParaRPr lang="en-US" sz="2400" dirty="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498">
                <a:tc>
                  <a:txBody>
                    <a:bodyPr/>
                    <a:lstStyle/>
                    <a:p>
                      <a:pPr algn="ctr" rtl="0">
                        <a:lnSpc>
                          <a:spcPct val="115000"/>
                        </a:lnSpc>
                        <a:spcAft>
                          <a:spcPts val="0"/>
                        </a:spcAft>
                      </a:pPr>
                      <a:r>
                        <a:rPr lang="en-US" sz="2400" b="1" kern="1200" dirty="0">
                          <a:solidFill>
                            <a:srgbClr val="000000"/>
                          </a:solidFill>
                          <a:latin typeface="Times New Roman"/>
                          <a:ea typeface="Times New Roman"/>
                          <a:cs typeface="Arial"/>
                        </a:rPr>
                        <a:t>9</a:t>
                      </a:r>
                      <a:endParaRPr lang="en-US" sz="2400" dirty="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b="1" kern="1200">
                          <a:solidFill>
                            <a:srgbClr val="000000"/>
                          </a:solidFill>
                          <a:latin typeface="Times New Roman"/>
                          <a:ea typeface="Times New Roman"/>
                          <a:cs typeface="Arial"/>
                        </a:rPr>
                        <a:t>6</a:t>
                      </a:r>
                      <a:endParaRPr lang="en-US" sz="240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b="1" kern="1200" dirty="0">
                          <a:solidFill>
                            <a:srgbClr val="000000"/>
                          </a:solidFill>
                          <a:latin typeface="Times New Roman"/>
                          <a:ea typeface="Times New Roman"/>
                          <a:cs typeface="Arial"/>
                        </a:rPr>
                        <a:t>يوم التلقيح +  </a:t>
                      </a:r>
                      <a:r>
                        <a:rPr lang="en-US" sz="2400" b="1" kern="1200" dirty="0">
                          <a:solidFill>
                            <a:srgbClr val="000000"/>
                          </a:solidFill>
                          <a:latin typeface="Times New Roman"/>
                          <a:ea typeface="Times New Roman"/>
                          <a:cs typeface="Arial"/>
                        </a:rPr>
                        <a:t>7</a:t>
                      </a:r>
                      <a:endParaRPr lang="en-US" sz="2400" dirty="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498">
                <a:tc>
                  <a:txBody>
                    <a:bodyPr/>
                    <a:lstStyle/>
                    <a:p>
                      <a:pPr algn="ctr" rtl="0">
                        <a:lnSpc>
                          <a:spcPct val="115000"/>
                        </a:lnSpc>
                        <a:spcAft>
                          <a:spcPts val="0"/>
                        </a:spcAft>
                      </a:pPr>
                      <a:r>
                        <a:rPr lang="en-US" sz="2400" b="1" kern="1200">
                          <a:solidFill>
                            <a:srgbClr val="000000"/>
                          </a:solidFill>
                          <a:latin typeface="Times New Roman"/>
                          <a:ea typeface="Times New Roman"/>
                          <a:cs typeface="Arial"/>
                        </a:rPr>
                        <a:t>10</a:t>
                      </a:r>
                      <a:endParaRPr lang="en-US" sz="240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b="1" kern="1200">
                          <a:solidFill>
                            <a:srgbClr val="000000"/>
                          </a:solidFill>
                          <a:latin typeface="Times New Roman"/>
                          <a:ea typeface="Times New Roman"/>
                          <a:cs typeface="Arial"/>
                        </a:rPr>
                        <a:t>7</a:t>
                      </a:r>
                      <a:endParaRPr lang="en-US" sz="240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b="1" kern="1200" dirty="0">
                          <a:solidFill>
                            <a:srgbClr val="000000"/>
                          </a:solidFill>
                          <a:latin typeface="Times New Roman"/>
                          <a:ea typeface="Times New Roman"/>
                          <a:cs typeface="Arial"/>
                        </a:rPr>
                        <a:t>يوم التلقيح +  </a:t>
                      </a:r>
                      <a:r>
                        <a:rPr lang="en-US" sz="2400" b="1" kern="1200" dirty="0">
                          <a:solidFill>
                            <a:srgbClr val="000000"/>
                          </a:solidFill>
                          <a:latin typeface="Times New Roman"/>
                          <a:ea typeface="Times New Roman"/>
                          <a:cs typeface="Arial"/>
                        </a:rPr>
                        <a:t>7</a:t>
                      </a:r>
                      <a:endParaRPr lang="en-US" sz="2400" dirty="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498">
                <a:tc>
                  <a:txBody>
                    <a:bodyPr/>
                    <a:lstStyle/>
                    <a:p>
                      <a:pPr algn="ctr" rtl="0">
                        <a:lnSpc>
                          <a:spcPct val="115000"/>
                        </a:lnSpc>
                        <a:spcAft>
                          <a:spcPts val="0"/>
                        </a:spcAft>
                      </a:pPr>
                      <a:r>
                        <a:rPr lang="en-US" sz="2400" b="1" kern="1200">
                          <a:solidFill>
                            <a:srgbClr val="000000"/>
                          </a:solidFill>
                          <a:latin typeface="Times New Roman"/>
                          <a:ea typeface="Times New Roman"/>
                          <a:cs typeface="Arial"/>
                        </a:rPr>
                        <a:t>11</a:t>
                      </a:r>
                      <a:endParaRPr lang="en-US" sz="240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400" b="1" kern="1200">
                          <a:solidFill>
                            <a:srgbClr val="000000"/>
                          </a:solidFill>
                          <a:latin typeface="Times New Roman"/>
                          <a:ea typeface="Times New Roman"/>
                          <a:cs typeface="Arial"/>
                        </a:rPr>
                        <a:t>8</a:t>
                      </a:r>
                      <a:endParaRPr lang="en-US" sz="240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2400" b="1" kern="1200" dirty="0">
                          <a:solidFill>
                            <a:srgbClr val="000000"/>
                          </a:solidFill>
                          <a:latin typeface="Times New Roman"/>
                          <a:ea typeface="Times New Roman"/>
                          <a:cs typeface="Arial"/>
                        </a:rPr>
                        <a:t>يوم التلقيح +  </a:t>
                      </a:r>
                      <a:r>
                        <a:rPr lang="en-US" sz="2400" b="1" kern="1200" dirty="0">
                          <a:solidFill>
                            <a:srgbClr val="000000"/>
                          </a:solidFill>
                          <a:latin typeface="Times New Roman"/>
                          <a:ea typeface="Times New Roman"/>
                          <a:cs typeface="Arial"/>
                        </a:rPr>
                        <a:t>7</a:t>
                      </a:r>
                      <a:endParaRPr lang="en-US" sz="2400" dirty="0">
                        <a:latin typeface="Calibri"/>
                        <a:ea typeface="Times New Roman"/>
                        <a:cs typeface="Arial"/>
                      </a:endParaRPr>
                    </a:p>
                  </a:txBody>
                  <a:tcPr marL="68580" marR="68580" marT="107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5057" name="Rectangle 1"/>
          <p:cNvSpPr>
            <a:spLocks noChangeArrowheads="1"/>
          </p:cNvSpPr>
          <p:nvPr/>
        </p:nvSpPr>
        <p:spPr bwMode="auto">
          <a:xfrm>
            <a:off x="1357290" y="6215082"/>
            <a:ext cx="6357982" cy="4616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جدول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6</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شهرالتلقيح وموعد أو تأريخ الولادة  المنتظرة</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714348" y="428604"/>
            <a:ext cx="7858180" cy="63709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علامات الولادة  : </a:t>
            </a:r>
            <a:r>
              <a:rPr kumimoji="0" lang="en-US"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Birth signs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تظهرحالات عدم الأستقرارعلى الأبقارالقريبة من الولادة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-2</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تتكررحالات الرقود والنهوض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هبوط البطن وأرتخاء جدارها وتقوس الظهر، وأرتفاع قاعدة الذيل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4</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نزول الإفرازات المخاطية من الفتحة التناسلية وأنتفاخها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5</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الضرع يكون منتفخاً ومحمراً تنزل منه أحياناً ً قطرات اللبأ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6</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تنعزل البقرة عن القطيع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7</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فقدان الشهية للعلف وشرب الماء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8</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أرتخاء أربطة وعضلات عظام الحوض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-9</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ظهور الآلام الولادة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-10</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تحاول البقرة رفس منطقة الخاصرة بأستمرار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-11</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الخوار( الصوت الذي تصدره البقرة )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بين مدة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وأخرى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أما علامات بدء الولادة الفعلية فهي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-1</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ظهورالكيس المائـي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ظهورالآم الولادة بصورة أكبر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-3</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تكرار أضطجاع البقرة ووقوفها بصورة مستمرة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4</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التبول بصورة متقطعة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-5</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إرتخاء ونزول السوائل من الفتحة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التناسلية .</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428596" y="357166"/>
            <a:ext cx="8358246" cy="563231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التحضير لعملية الولادة  : </a:t>
            </a:r>
            <a:r>
              <a:rPr kumimoji="0" lang="en-US"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Preparing   for  calving  operation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يهيأ مكان مناسب ونظيف للأبقار التي على وشك الولادة ، ويجب فرش أرضيتها بالفرشة السميكة كالتبن ، ويجب أن يكون المكان هادئا ونظيفا ، التهوية جيدة مع توفيرالماء والعلف الجيد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العناية بالمواليد لأمكانية أصابتها بالأمراض بسهولة بسبب أنخفاض مناعتها الطبيعية وذلك  لتناولها اللبأ الناتج من الأمهات المعالجة هرمونياً </a:t>
            </a:r>
            <a:r>
              <a:rPr kumimoji="0" lang="ar-IQ"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الـــولادة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Parturition  or  calving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تعد الولادة نهاية لمرحلة تناسلية مما يستوجب إخراج الجنين من رحم الأم ، تحصل  الولادة عادة بعد نهاية مدة الحمل التي تختلف مدتها بأختلاف نوع الحيوان اللبون ، أما في الأبقار فيكون معدل الحمل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280</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يوما ً بعدها تلفظ الأم الجنين خارج الجسم ، عندما تكون الولادة  طبيعية فإن أول ما يخرج من المولود الجديد مقدمة الرأس ومقدمة الأطراف الأمامية ثم تخرج بعدها الأجزاء الأخرى من جسم المولود لحين إكمال العملية وغالبا ً ما تكون دون مشاكل وتنهض الأم والمولود بعد مدة قصيرة ، أما في الحالات الأخرى والتي يمكن أن تحدث مشاكل أثناء الولادة تسمى الولادة العسرة (</a:t>
            </a:r>
            <a:r>
              <a:rPr kumimoji="0" lang="en-US" sz="24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Dystocia</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28-12"/>
          <p:cNvPicPr/>
          <p:nvPr/>
        </p:nvPicPr>
        <p:blipFill>
          <a:blip r:embed="rId2"/>
          <a:srcRect/>
          <a:stretch>
            <a:fillRect/>
          </a:stretch>
        </p:blipFill>
        <p:spPr bwMode="auto">
          <a:xfrm>
            <a:off x="1857356" y="1142984"/>
            <a:ext cx="5000660" cy="3559996"/>
          </a:xfrm>
          <a:prstGeom prst="rect">
            <a:avLst/>
          </a:prstGeom>
          <a:noFill/>
        </p:spPr>
      </p:pic>
      <p:sp>
        <p:nvSpPr>
          <p:cNvPr id="3" name="Rectangle 2"/>
          <p:cNvSpPr/>
          <p:nvPr/>
        </p:nvSpPr>
        <p:spPr>
          <a:xfrm>
            <a:off x="642910" y="4929198"/>
            <a:ext cx="685804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ar-IQ" sz="2400" b="1" dirty="0" smtClean="0"/>
              <a:t>شكل (  </a:t>
            </a:r>
            <a:r>
              <a:rPr lang="en-US" sz="2400" b="1" dirty="0" smtClean="0"/>
              <a:t>15</a:t>
            </a:r>
            <a:r>
              <a:rPr lang="ar-IQ" sz="2400" b="1" dirty="0" smtClean="0"/>
              <a:t> ) الوضع الطبيعي للجنين داخل رحم البقرة وقبل ولادته </a:t>
            </a:r>
            <a:endParaRPr lang="ar-IQ"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357158" y="214290"/>
            <a:ext cx="8429684" cy="674030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العوامل الخارجية المؤثرة في الخصوبة  :</a:t>
            </a:r>
            <a:r>
              <a:rPr kumimoji="0" lang="en-US"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External factories affecting on fertility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tabLst/>
            </a:pPr>
            <a:r>
              <a:rPr lang="en-US" sz="2400" b="1" dirty="0" smtClean="0">
                <a:latin typeface="Calibri" pitchFamily="34" charset="0"/>
                <a:ea typeface="Times New Roman" pitchFamily="18" charset="0"/>
                <a:cs typeface="Arial" pitchFamily="34" charset="0"/>
              </a:rPr>
              <a:t>-1</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التغذية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تؤثرالتغذية كثيرا ً في الخصوبة وفي الأعمارالمبكرة للعجلات لأن سوء التغذية يؤثرفي  نمو الجهازالتناسلي ، لذا يجب الأخذ بنظرالأعتبارالوزن والعمرعندالتلقيحة الأولى للعجلة ، لذلك يجب الأعتناء بنوعية المواد العلفية وتوفيرالأملاح المعدنية الضرورية كالكالسيوم والفسفورمع مجموعة الفيتامينات خاصة فيتامين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D</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المهمين للخصوبة فضلا ً على عنصري اليود والفلور . قد يؤدي سوء التغذية إلى دورات شبق صامتة بالأضافة إلى عدم أنتظام مدة الشبق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tabLst/>
            </a:pPr>
            <a:r>
              <a:rPr lang="en-US" sz="2400" b="1" dirty="0" smtClean="0">
                <a:latin typeface="Calibri" pitchFamily="34" charset="0"/>
                <a:ea typeface="Times New Roman" pitchFamily="18" charset="0"/>
                <a:cs typeface="Arial" pitchFamily="34" charset="0"/>
              </a:rPr>
              <a:t>-2</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تأثير العمر في خصوبة الثيران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Age  affecting  in  bulls  fertility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يمكن أن يؤثرعمرالثورفي الكفاءة التناسلية والخصوبة ، لأن أنتاج السائل المنوي الجيد يمكن أن يكون له أثر كبير في الخصوبة ، وقد وجد من الدراسات أن هناك معامل أرتباط بين العمر </a:t>
            </a:r>
            <a:r>
              <a:rPr kumimoji="0" lang="ar-IQ" sz="24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والوزن </a:t>
            </a:r>
            <a:r>
              <a:rPr kumimoji="0" lang="ar-IQ" sz="24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وأنتاج الحيامن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وتعد أفضل جودة للسائل المنوي من الثيران بعمر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2.5</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6</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سنوات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IQ"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ومن العوامل الأخرى المؤثرة في خصوبة الثيران هي عوامل البيئة وأهمها الظروف البيئية ومنها درجات الحرارة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إذ أن أرتفاع حرارة الجو يؤثر في نشاط الخصيتين ، وأنقسام الحيامن وقد يصاب الثور بالعقم المؤقت عند التعرض لدرجات الحرارة العالية ولاسيما في فصل الصيف</a:t>
            </a:r>
            <a:r>
              <a:rPr kumimoji="0" lang="ar-IQ"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00166" y="1643050"/>
          <a:ext cx="6143668" cy="4143403"/>
        </p:xfrm>
        <a:graphic>
          <a:graphicData uri="http://schemas.openxmlformats.org/drawingml/2006/table">
            <a:tbl>
              <a:tblPr rtl="1"/>
              <a:tblGrid>
                <a:gridCol w="2549574"/>
                <a:gridCol w="3594094"/>
              </a:tblGrid>
              <a:tr h="701569">
                <a:tc>
                  <a:txBody>
                    <a:bodyPr/>
                    <a:lstStyle/>
                    <a:p>
                      <a:pPr algn="ctr" rtl="1">
                        <a:lnSpc>
                          <a:spcPct val="115000"/>
                        </a:lnSpc>
                        <a:spcAft>
                          <a:spcPts val="0"/>
                        </a:spcAft>
                      </a:pPr>
                      <a:r>
                        <a:rPr lang="en-US"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 </a:t>
                      </a:r>
                      <a:r>
                        <a:rPr lang="ar-IQ"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النوع</a:t>
                      </a:r>
                      <a:endParaRPr lang="en-US" sz="3200" dirty="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IQ" sz="3200" b="1" kern="1200">
                          <a:solidFill>
                            <a:srgbClr val="000000"/>
                          </a:solidFill>
                          <a:effectLst>
                            <a:outerShdw blurRad="50800" dist="38100" algn="tr" rotWithShape="0">
                              <a:prstClr val="black">
                                <a:alpha val="40000"/>
                              </a:prstClr>
                            </a:outerShdw>
                          </a:effectLst>
                          <a:latin typeface="Times New Roman"/>
                          <a:ea typeface="Times New Roman"/>
                          <a:cs typeface="Arial"/>
                        </a:rPr>
                        <a:t>العمرعند البلوغ الجنسي</a:t>
                      </a:r>
                      <a:endParaRPr lang="en-US" sz="320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302">
                <a:tc>
                  <a:txBody>
                    <a:bodyPr/>
                    <a:lstStyle/>
                    <a:p>
                      <a:pPr algn="ctr" rtl="1">
                        <a:lnSpc>
                          <a:spcPct val="115000"/>
                        </a:lnSpc>
                        <a:spcAft>
                          <a:spcPts val="0"/>
                        </a:spcAft>
                      </a:pPr>
                      <a:r>
                        <a:rPr lang="en-US"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 </a:t>
                      </a:r>
                      <a:r>
                        <a:rPr lang="ar-IQ"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فريزيان </a:t>
                      </a:r>
                      <a:r>
                        <a:rPr lang="ar-IQ" sz="3200" b="1" kern="1200" dirty="0">
                          <a:solidFill>
                            <a:srgbClr val="000000"/>
                          </a:solidFill>
                          <a:effectLst>
                            <a:outerShdw blurRad="50800" dist="38100" algn="tr" rotWithShape="0">
                              <a:prstClr val="black">
                                <a:alpha val="40000"/>
                              </a:prstClr>
                            </a:outerShdw>
                          </a:effectLst>
                          <a:latin typeface="Times New Roman"/>
                          <a:ea typeface="Times New Roman"/>
                          <a:cs typeface="Arial"/>
                        </a:rPr>
                        <a:t>الماني</a:t>
                      </a:r>
                      <a:endParaRPr lang="en-US" sz="3200" dirty="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ar-IQ" sz="3200" b="1" kern="1200" dirty="0">
                          <a:solidFill>
                            <a:srgbClr val="000000"/>
                          </a:solidFill>
                          <a:effectLst>
                            <a:outerShdw blurRad="50800" dist="38100" algn="tr" rotWithShape="0">
                              <a:prstClr val="black">
                                <a:alpha val="40000"/>
                              </a:prstClr>
                            </a:outerShdw>
                          </a:effectLst>
                          <a:latin typeface="Times New Roman"/>
                          <a:ea typeface="Times New Roman"/>
                          <a:cs typeface="Arial"/>
                        </a:rPr>
                        <a:t>يوما </a:t>
                      </a:r>
                      <a:r>
                        <a:rPr lang="en-US"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 150 </a:t>
                      </a:r>
                      <a:r>
                        <a:rPr lang="ar-IQ"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 </a:t>
                      </a:r>
                      <a:r>
                        <a:rPr lang="ar-IQ" sz="3200" b="1" kern="1200" dirty="0">
                          <a:solidFill>
                            <a:srgbClr val="000000"/>
                          </a:solidFill>
                          <a:effectLst>
                            <a:outerShdw blurRad="50800" dist="38100" algn="tr" rotWithShape="0">
                              <a:prstClr val="black">
                                <a:alpha val="40000"/>
                              </a:prstClr>
                            </a:outerShdw>
                          </a:effectLst>
                          <a:latin typeface="Times New Roman"/>
                          <a:ea typeface="Times New Roman"/>
                          <a:cs typeface="Arial"/>
                        </a:rPr>
                        <a:t>- </a:t>
                      </a:r>
                      <a:r>
                        <a:rPr lang="en-US"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27  </a:t>
                      </a:r>
                      <a:endParaRPr lang="en-US" sz="3200" dirty="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302">
                <a:tc>
                  <a:txBody>
                    <a:bodyPr/>
                    <a:lstStyle/>
                    <a:p>
                      <a:pPr algn="ctr" rtl="1">
                        <a:lnSpc>
                          <a:spcPct val="115000"/>
                        </a:lnSpc>
                        <a:spcAft>
                          <a:spcPts val="0"/>
                        </a:spcAft>
                      </a:pPr>
                      <a:r>
                        <a:rPr lang="en-US"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 </a:t>
                      </a:r>
                      <a:r>
                        <a:rPr lang="ar-IQ"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فريزيان</a:t>
                      </a:r>
                      <a:endParaRPr lang="en-US" sz="3200" dirty="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ar-IQ"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 يوما ً </a:t>
                      </a:r>
                      <a:r>
                        <a:rPr lang="en-US"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504</a:t>
                      </a:r>
                      <a:r>
                        <a:rPr lang="ar-IQ"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mn-cs"/>
                        </a:rPr>
                        <a:t>-</a:t>
                      </a:r>
                      <a:r>
                        <a:rPr lang="ar-IQ" sz="3200" b="1" kern="1200" baseline="0" dirty="0" smtClean="0">
                          <a:solidFill>
                            <a:srgbClr val="000000"/>
                          </a:solidFill>
                          <a:effectLst>
                            <a:outerShdw blurRad="50800" dist="38100" algn="tr" rotWithShape="0">
                              <a:prstClr val="black">
                                <a:alpha val="40000"/>
                              </a:prstClr>
                            </a:outerShdw>
                          </a:effectLst>
                          <a:latin typeface="Times New Roman"/>
                          <a:ea typeface="Times New Roman"/>
                          <a:cs typeface="+mn-cs"/>
                        </a:rPr>
                        <a:t> </a:t>
                      </a:r>
                      <a:r>
                        <a:rPr lang="en-US"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 293</a:t>
                      </a:r>
                      <a:endParaRPr lang="en-US" sz="3200" dirty="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302">
                <a:tc>
                  <a:txBody>
                    <a:bodyPr/>
                    <a:lstStyle/>
                    <a:p>
                      <a:pPr algn="ctr" rtl="1">
                        <a:lnSpc>
                          <a:spcPct val="115000"/>
                        </a:lnSpc>
                        <a:spcAft>
                          <a:spcPts val="0"/>
                        </a:spcAft>
                      </a:pPr>
                      <a:r>
                        <a:rPr lang="en-US"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 </a:t>
                      </a:r>
                      <a:r>
                        <a:rPr lang="ar-IQ"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جيرسي</a:t>
                      </a:r>
                      <a:endParaRPr lang="en-US" sz="3200" dirty="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ar-IQ" sz="3200" b="1" kern="1200" dirty="0">
                          <a:solidFill>
                            <a:srgbClr val="000000"/>
                          </a:solidFill>
                          <a:effectLst>
                            <a:outerShdw blurRad="50800" dist="38100" algn="tr" rotWithShape="0">
                              <a:prstClr val="black">
                                <a:alpha val="40000"/>
                              </a:prstClr>
                            </a:outerShdw>
                          </a:effectLst>
                          <a:latin typeface="Times New Roman"/>
                          <a:ea typeface="Times New Roman"/>
                          <a:cs typeface="Arial"/>
                        </a:rPr>
                        <a:t>يوما </a:t>
                      </a:r>
                      <a:r>
                        <a:rPr lang="en-US"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 554 </a:t>
                      </a:r>
                      <a:r>
                        <a:rPr lang="ar-IQ"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mn-cs"/>
                        </a:rPr>
                        <a:t>-</a:t>
                      </a:r>
                      <a:r>
                        <a:rPr lang="en-US"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mn-cs"/>
                        </a:rPr>
                        <a:t> </a:t>
                      </a:r>
                      <a:r>
                        <a:rPr lang="en-US"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234</a:t>
                      </a:r>
                      <a:endParaRPr lang="en-US" sz="3200" dirty="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964">
                <a:tc>
                  <a:txBody>
                    <a:bodyPr/>
                    <a:lstStyle/>
                    <a:p>
                      <a:pPr algn="ctr" rtl="1">
                        <a:lnSpc>
                          <a:spcPct val="115000"/>
                        </a:lnSpc>
                        <a:spcAft>
                          <a:spcPts val="0"/>
                        </a:spcAft>
                      </a:pPr>
                      <a:r>
                        <a:rPr lang="en-US"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 </a:t>
                      </a:r>
                      <a:r>
                        <a:rPr lang="ar-IQ"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شورتهورن</a:t>
                      </a:r>
                      <a:endParaRPr lang="en-US" sz="3200" dirty="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ar-IQ"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يوماً</a:t>
                      </a:r>
                      <a:r>
                        <a:rPr lang="en-US"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 477 </a:t>
                      </a:r>
                      <a:r>
                        <a:rPr lang="ar-IQ"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mn-cs"/>
                        </a:rPr>
                        <a:t>-</a:t>
                      </a:r>
                      <a:r>
                        <a:rPr lang="en-US"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mn-cs"/>
                        </a:rPr>
                        <a:t> </a:t>
                      </a:r>
                      <a:r>
                        <a:rPr lang="en-US"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188   </a:t>
                      </a:r>
                      <a:endParaRPr lang="en-US" sz="3200" dirty="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964">
                <a:tc>
                  <a:txBody>
                    <a:bodyPr/>
                    <a:lstStyle/>
                    <a:p>
                      <a:pPr algn="ctr" rtl="1">
                        <a:lnSpc>
                          <a:spcPct val="115000"/>
                        </a:lnSpc>
                        <a:spcAft>
                          <a:spcPts val="0"/>
                        </a:spcAft>
                      </a:pPr>
                      <a:r>
                        <a:rPr lang="en-US"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 </a:t>
                      </a:r>
                      <a:r>
                        <a:rPr lang="ar-IQ"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براهما </a:t>
                      </a:r>
                      <a:r>
                        <a:rPr lang="ar-IQ" sz="3200" b="1" kern="1200" dirty="0">
                          <a:solidFill>
                            <a:srgbClr val="000000"/>
                          </a:solidFill>
                          <a:effectLst>
                            <a:outerShdw blurRad="50800" dist="38100" algn="tr" rotWithShape="0">
                              <a:prstClr val="black">
                                <a:alpha val="40000"/>
                              </a:prstClr>
                            </a:outerShdw>
                          </a:effectLst>
                          <a:latin typeface="Times New Roman"/>
                          <a:ea typeface="Times New Roman"/>
                          <a:cs typeface="Arial"/>
                        </a:rPr>
                        <a:t>أمريكي</a:t>
                      </a:r>
                      <a:endParaRPr lang="en-US" sz="3200" dirty="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 </a:t>
                      </a:r>
                      <a:r>
                        <a:rPr lang="ar-IQ"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يوما </a:t>
                      </a:r>
                      <a:r>
                        <a:rPr lang="en-US"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 600 </a:t>
                      </a:r>
                      <a:r>
                        <a:rPr lang="ar-IQ"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mn-cs"/>
                        </a:rPr>
                        <a:t>-</a:t>
                      </a:r>
                      <a:r>
                        <a:rPr lang="en-US"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mn-cs"/>
                        </a:rPr>
                        <a:t> </a:t>
                      </a:r>
                      <a:r>
                        <a:rPr lang="en-US" sz="3200" b="1" kern="1200" dirty="0" smtClean="0">
                          <a:solidFill>
                            <a:srgbClr val="000000"/>
                          </a:solidFill>
                          <a:effectLst>
                            <a:outerShdw blurRad="50800" dist="38100" algn="tr" rotWithShape="0">
                              <a:prstClr val="black">
                                <a:alpha val="40000"/>
                              </a:prstClr>
                            </a:outerShdw>
                          </a:effectLst>
                          <a:latin typeface="Times New Roman"/>
                          <a:ea typeface="Times New Roman"/>
                          <a:cs typeface="Arial"/>
                        </a:rPr>
                        <a:t>450     </a:t>
                      </a:r>
                      <a:endParaRPr lang="en-US" sz="3200" dirty="0">
                        <a:latin typeface="Calibri"/>
                        <a:ea typeface="Times New Roman"/>
                        <a:cs typeface="Arial"/>
                      </a:endParaRPr>
                    </a:p>
                  </a:txBody>
                  <a:tcPr marL="68580" marR="68580"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385" name="Rectangle 1"/>
          <p:cNvSpPr>
            <a:spLocks noChangeArrowheads="1"/>
          </p:cNvSpPr>
          <p:nvPr/>
        </p:nvSpPr>
        <p:spPr bwMode="auto">
          <a:xfrm>
            <a:off x="1500166" y="785794"/>
            <a:ext cx="6143668" cy="86177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IQ" sz="3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جدول (</a:t>
            </a: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 </a:t>
            </a:r>
            <a:r>
              <a:rPr kumimoji="0" lang="ar-IQ" sz="3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البلوغ الجنسي لبعض الأبقار</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42844" y="285728"/>
            <a:ext cx="8643998" cy="649408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دورة الشبق</a:t>
            </a:r>
            <a:r>
              <a:rPr kumimoji="0" lang="en-US"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Estrus cycle </a:t>
            </a:r>
            <a:r>
              <a:rPr kumimoji="0" lang="ar-IQ"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p>
          <a:p>
            <a:pPr marL="0" marR="0" lvl="0" indent="0" algn="r" defTabSz="914400" rtl="1" eaLnBrk="1" fontAlgn="base" latinLnBrk="0" hangingPunct="1">
              <a:lnSpc>
                <a:spcPct val="100000"/>
              </a:lnSpc>
              <a:spcBef>
                <a:spcPct val="0"/>
              </a:spcBef>
              <a:spcAft>
                <a:spcPct val="0"/>
              </a:spcAft>
              <a:buClrTx/>
              <a:buSzTx/>
              <a:buFontTx/>
              <a:buNone/>
              <a:tabLst/>
            </a:pPr>
            <a:r>
              <a:rPr kumimoji="0" lang="ar-IQ"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وهي سلسلة التغيرات الدورية التي تحدث في الحيوانات اللبونة وتعيد نفسها خلال مدة زمنية ثابتة وحسب النوع والتي تحدث خلالها تغيرات فسلجية وتشريحية وإفرازية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فترة أو مرحلة الشبق </a:t>
            </a:r>
            <a:r>
              <a:rPr kumimoji="0" lang="en-US"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Estrus period  </a:t>
            </a:r>
            <a:r>
              <a:rPr kumimoji="0" lang="ar-IQ"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وهي المدة التي تتقبل فيها الأنثى الذكر ولها علامات خاصة تظهرعلى سلوك الحيوان والتي من خلالها يمكن التعرف على الحيوان الذي دخل في الشبق ، ومن علاماتها في إناث الحيوانات الزراعية </a:t>
            </a:r>
            <a:r>
              <a:rPr kumimoji="0" lang="ar-IQ"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يكون الحيوان غير مستقر ومضطرب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كثرة الصياح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خروج إفرازات مخاطية من الفتحة التناسلية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- 4</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قفز الحيوان على الحيوانات الأخرى ولاسيما في الأبقار أوالسماح للحيوانات الأخرى بالقفز عليها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5</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تكون فتحة الحيا وردية اللون</a:t>
            </a:r>
            <a:r>
              <a:rPr kumimoji="0" lang="ar-IQ"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تختلف طول دورة الشبق ومدة الشبق بأختلاف الحيوان وأنواعها وكما نلاحظه في الجدول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وفي الأبقار جميعها والجاموس تكون دورة الشبق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21</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يوما ً ومدة الشبق في الأبقار بمعدل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18</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ساعة ، أما في الجاموس  فتكون أطول وأحياناً ً يكون الشبق صامتا ً ولاتظهر علاماته . تتناسل الحيوانات عندما يصل الحيوان إلى النضج الجنسي وتكون الأعضاء التناسلية ناضجة من الناحية الفسيولوجية في كلا الجنسين ، وقادرة على أداء عملية التناسل ( التلقيح ، والأخصاب ، والحمل ، والولادة ) .</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500034" y="1071546"/>
            <a:ext cx="8215370" cy="458587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الجهاز التناسلي للثور  :  </a:t>
            </a:r>
            <a:r>
              <a:rPr kumimoji="0" lang="en-US"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   Bull   reproductive   system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يتكون الجهاز التناسلي للثور من أجزاء عدة ( شكل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وهي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كيس الصفين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Scrotal  sac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وهو عبارة عن كيس يحيط بالخصية ويأخذ شكلها لحمياتها من المؤثرات الخارجية ، ويستطيل أو ينكمش حسب درجة حرارة المحيط  إذ ينكمش عند برودة الجو لتقريب الخصية من الجسم لتبقى دافئة ويتدلى بعيدا ً عن الجسم عند أرتفاع حرارة الجو للمحافظة على حرارتها المناسبة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الخصيتان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Tests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تتكون الخصيتان في المراحل الجنينية الأولى ثم تنمو تدريجياً ً مع نمو الحيوان وتقدمه بالعمر حتى يصل إلى البلوغ  ومن ثم النضج الجنسي وتتدلى بوساطة الحبل المنوي وتحاط بكيس الصفن ، يختلف شكل الخصى بأختلاف الحيوان ولكنها تكون بيضوية الشكل في الثيران وتزن حوالي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350</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غم في الثيران البالغة .</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357158" y="357166"/>
            <a:ext cx="8429684" cy="594008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البربخ  :   </a:t>
            </a:r>
            <a:r>
              <a:rPr kumimoji="0" lang="en-US" sz="24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Epididymus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عبارة عن نبيب ملفوف يختلف طوله بأختلاف الحيوان ويلتصق بالخصية ويميل بعض الشي على السطح الجانبي لها ونهايته الأمامية المتضخمة تدعى الرأس ونهايته الخلفية المتضخمة بعض</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4</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الحويصلات المنوية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Seminal vesicles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تتكون من زوج من الغدد وظيفتها الأساسية إفرازالسائل المنوي الذي يكون لبني القوام (متكون من مواد بروتينية ) تساعد على تسهيل حركة الحيامن .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.5</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غدة البروستات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Prostates gland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تقع هذه الغدة فوق المثانة وبداية </a:t>
            </a: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الأحليل وتفرزسائلا </a:t>
            </a: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لزجاً له رائحة خاصة متعادل التأثير ويؤثرعلى نشاط الحيامن وربما يكون وظيفة السائل تنظيف وترطيب القناة البولية لمرورالحيوانات المنوية </a:t>
            </a:r>
            <a:r>
              <a:rPr kumimoji="0" lang="ar-IQ"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.6</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غدة كوبر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Cowper’s gland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تقع هذه الغدة على الأحليل المشترك وفي منطقة الحوض ، وظيفتها إفرازالسوائل المنوية لتعادل حامضية البول عند مرورها في القناة البولية التناسلية المشتركة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.7</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القضيب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Penis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وهو عضو الجماع الذكري الذي يوصل السائل المنوي داخل الجهازالتناسلي للأنثى ويكون إسطواني الشكل ويختلف طوله وقطره بإختلاف الحيوان . يتألف قضيب الثور من ثلاثة أجزاء رئيسة هي  :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pPr>
            <a:r>
              <a:rPr lang="en-US" sz="2000" b="1" dirty="0" smtClean="0">
                <a:solidFill>
                  <a:schemeClr val="tx1"/>
                </a:solidFill>
                <a:latin typeface="Calibri" pitchFamily="34" charset="0"/>
                <a:ea typeface="Times New Roman" pitchFamily="18" charset="0"/>
                <a:cs typeface="Arial" pitchFamily="34" charset="0"/>
              </a:rPr>
              <a:t>-1</a:t>
            </a: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الحشفة (</a:t>
            </a:r>
            <a:r>
              <a:rPr kumimoji="0" lang="en-US"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Glans</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penis</a:t>
            </a: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a:t>
            </a: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التعرج السيني (</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Sigmoid</a:t>
            </a:r>
            <a:r>
              <a:rPr kumimoji="0" lang="en-US" sz="2000" b="1" i="0" u="none" strike="noStrike" cap="none" normalizeH="0" dirty="0" smtClean="0">
                <a:ln>
                  <a:noFill/>
                </a:ln>
                <a:solidFill>
                  <a:schemeClr val="tx1"/>
                </a:solidFill>
                <a:effectLst/>
                <a:latin typeface="Calibri" pitchFamily="34" charset="0"/>
                <a:ea typeface="Times New Roman" pitchFamily="18" charset="0"/>
                <a:cs typeface="Arial" pitchFamily="34" charset="0"/>
              </a:rPr>
              <a:t> </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flexure</a:t>
            </a: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a:t>
            </a: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عضلة الأرجاع (</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Restrictor muscle</a:t>
            </a:r>
            <a:r>
              <a:rPr kumimoji="0" lang="ar-IQ"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57158" y="285728"/>
            <a:ext cx="8286840" cy="132343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IQ" sz="20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السائل المنوي :  </a:t>
            </a:r>
            <a:r>
              <a:rPr kumimoji="0" lang="en-US" sz="20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Semen  </a:t>
            </a:r>
            <a:endParaRPr kumimoji="0" lang="en-US" sz="20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السائل المنوي (</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Semen</a:t>
            </a: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الذي يقذفه الذكرهو حصيلة أنتاج الخصيتين وإفرازالقنوات والغدد التي يمرعليها أثناء القذف ويتكون من :أ -الحيامن(</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Spermatozoa   </a:t>
            </a: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ب - البلازما المنوية </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Seminal plasma  )</a:t>
            </a:r>
            <a:r>
              <a:rPr kumimoji="0" lang="ar-IQ"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a:srcRect/>
          <a:stretch>
            <a:fillRect/>
          </a:stretch>
        </p:blipFill>
        <p:spPr bwMode="auto">
          <a:xfrm>
            <a:off x="1500166" y="1685925"/>
            <a:ext cx="5715040" cy="3671902"/>
          </a:xfrm>
          <a:prstGeom prst="rect">
            <a:avLst/>
          </a:prstGeom>
          <a:noFill/>
        </p:spPr>
      </p:pic>
      <p:sp>
        <p:nvSpPr>
          <p:cNvPr id="20482" name="Rectangle 2"/>
          <p:cNvSpPr>
            <a:spLocks noChangeArrowheads="1"/>
          </p:cNvSpPr>
          <p:nvPr/>
        </p:nvSpPr>
        <p:spPr bwMode="auto">
          <a:xfrm>
            <a:off x="2143108" y="5500702"/>
            <a:ext cx="5572164" cy="46166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شكل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مخطط  لجهازالثورالتناسلي</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357158" y="642918"/>
            <a:ext cx="8501122" cy="606319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الجهاز التناسلي للبقرة  :     </a:t>
            </a:r>
            <a:r>
              <a:rPr kumimoji="0" lang="en-US"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Cow reproductive  system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تتماثل أغلب الحيوانات اللبونة في مكونات جهازها التناسلي الأنثوي ، لذا سيتم شرح الجهاز التناسلي للبقرة . شكل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يتألف الجهازالتناسلي الأنثوي للبقرة من الأجزاء الآتية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المبيض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Ovary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يكون شكله بيضوي ويتكون من غدتين مزدوجتين تقع في التجوبف البطني (طوله من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3.5</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5</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سم وعرضه حوالي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2.5</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سم ويبلغ وزنه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15</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20</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غم ) ، تتكون كل غدة من غدتي المبيض   من جزأين رئيسين هما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أ- النخاع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Medulla</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ب- القشرة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Cortex</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قناة المبيض  :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Oviduct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عبارة عن زوج من القنوات الملتوية تتصل كل منها بميض من المبايض (طولها في الأبقارحوالي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20 </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25</a:t>
            </a: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سم ) وتمتد من المبيض إلى قرن الرحم وتكون بدايتها على شكل قمعكبيرنسبيا ً وتسمى الفتحة المبيضية القمعية ووظيفتها إلتقاط البويضة عند أنطلاقها من الحويصلة لتدخل قناة البيض وفيها يحدث الإخصاب أولا ً بعدها تنتقل البويضة المخصبة إلى الرحم ليتم الأنغراس ثم أستكمال نمو الجنين . </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4166</Words>
  <Application>Microsoft Office PowerPoint</Application>
  <PresentationFormat>On-screen Show (4:3)</PresentationFormat>
  <Paragraphs>327</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التناسل لدى المجترات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التناسل لدى المجترات </dc:title>
  <dc:creator>Dr.AbdulRahman</dc:creator>
  <cp:lastModifiedBy>Dr.AbdulRahman</cp:lastModifiedBy>
  <cp:revision>122</cp:revision>
  <dcterms:created xsi:type="dcterms:W3CDTF">2014-03-09T07:16:59Z</dcterms:created>
  <dcterms:modified xsi:type="dcterms:W3CDTF">2014-03-11T07:11:46Z</dcterms:modified>
</cp:coreProperties>
</file>